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 id="2147483670" r:id="rId2"/>
    <p:sldMasterId id="2147483683" r:id="rId3"/>
  </p:sldMasterIdLst>
  <p:notesMasterIdLst>
    <p:notesMasterId r:id="rId63"/>
  </p:notesMasterIdLst>
  <p:sldIdLst>
    <p:sldId id="2141" r:id="rId4"/>
    <p:sldId id="1638" r:id="rId5"/>
    <p:sldId id="1639" r:id="rId6"/>
    <p:sldId id="2249" r:id="rId7"/>
    <p:sldId id="1640" r:id="rId8"/>
    <p:sldId id="2251" r:id="rId9"/>
    <p:sldId id="2480" r:id="rId10"/>
    <p:sldId id="2481" r:id="rId11"/>
    <p:sldId id="2482" r:id="rId12"/>
    <p:sldId id="2483" r:id="rId13"/>
    <p:sldId id="2486" r:id="rId14"/>
    <p:sldId id="2485" r:id="rId15"/>
    <p:sldId id="2484" r:id="rId16"/>
    <p:sldId id="2250" r:id="rId17"/>
    <p:sldId id="2479" r:id="rId18"/>
    <p:sldId id="2487" r:id="rId19"/>
    <p:sldId id="2489" r:id="rId20"/>
    <p:sldId id="2488" r:id="rId21"/>
    <p:sldId id="2491" r:id="rId22"/>
    <p:sldId id="2492" r:id="rId23"/>
    <p:sldId id="2494" r:id="rId24"/>
    <p:sldId id="2493" r:id="rId25"/>
    <p:sldId id="2495" r:id="rId26"/>
    <p:sldId id="2498" r:id="rId27"/>
    <p:sldId id="2497" r:id="rId28"/>
    <p:sldId id="3646" r:id="rId29"/>
    <p:sldId id="3647" r:id="rId30"/>
    <p:sldId id="2499" r:id="rId31"/>
    <p:sldId id="3649" r:id="rId32"/>
    <p:sldId id="3650" r:id="rId33"/>
    <p:sldId id="2496" r:id="rId34"/>
    <p:sldId id="2333" r:id="rId35"/>
    <p:sldId id="2476" r:id="rId36"/>
    <p:sldId id="2477" r:id="rId37"/>
    <p:sldId id="2478" r:id="rId38"/>
    <p:sldId id="2341" r:id="rId39"/>
    <p:sldId id="2340" r:id="rId40"/>
    <p:sldId id="2339" r:id="rId41"/>
    <p:sldId id="2338" r:id="rId42"/>
    <p:sldId id="2336" r:id="rId43"/>
    <p:sldId id="2337" r:id="rId44"/>
    <p:sldId id="2475" r:id="rId45"/>
    <p:sldId id="2375" r:id="rId46"/>
    <p:sldId id="1641" r:id="rId47"/>
    <p:sldId id="2467" r:id="rId48"/>
    <p:sldId id="2474" r:id="rId49"/>
    <p:sldId id="2468" r:id="rId50"/>
    <p:sldId id="2369" r:id="rId51"/>
    <p:sldId id="2471" r:id="rId52"/>
    <p:sldId id="2472" r:id="rId53"/>
    <p:sldId id="2473" r:id="rId54"/>
    <p:sldId id="2470" r:id="rId55"/>
    <p:sldId id="2373" r:id="rId56"/>
    <p:sldId id="2342" r:id="rId57"/>
    <p:sldId id="2372" r:id="rId58"/>
    <p:sldId id="2371" r:id="rId59"/>
    <p:sldId id="2347" r:id="rId60"/>
    <p:sldId id="2345" r:id="rId61"/>
    <p:sldId id="2348" r:id="rId62"/>
  </p:sldIdLst>
  <p:sldSz cx="9144000" cy="6858000" type="screen4x3"/>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3149">
          <p15:clr>
            <a:srgbClr val="A4A3A4"/>
          </p15:clr>
        </p15:guide>
        <p15:guide id="4" pos="2163">
          <p15:clr>
            <a:srgbClr val="A4A3A4"/>
          </p15:clr>
        </p15:guide>
        <p15:guide id="5" orient="horz" pos="2859">
          <p15:clr>
            <a:srgbClr val="A4A3A4"/>
          </p15:clr>
        </p15:guide>
        <p15:guide id="6" orient="horz" pos="3127">
          <p15:clr>
            <a:srgbClr val="A4A3A4"/>
          </p15:clr>
        </p15:guide>
        <p15:guide id="7" pos="2139">
          <p15:clr>
            <a:srgbClr val="A4A3A4"/>
          </p15:clr>
        </p15:guide>
        <p15:guide id="8"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hill Kim" initials="DK" lastIdx="1" clrIdx="0"/>
  <p:cmAuthor id="2" name="Jaemin Shin (FA Talent)" initials="JS(T" lastIdx="1" clrIdx="1"/>
  <p:cmAuthor id="3" name="lee kk" initials="lk" lastIdx="1" clrIdx="2">
    <p:extLst>
      <p:ext uri="{19B8F6BF-5375-455C-9EA6-DF929625EA0E}">
        <p15:presenceInfo xmlns:p15="http://schemas.microsoft.com/office/powerpoint/2012/main" userId="39d7fd647e577c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59B"/>
    <a:srgbClr val="00B050"/>
    <a:srgbClr val="FFA011"/>
    <a:srgbClr val="47802E"/>
    <a:srgbClr val="9C9C9C"/>
    <a:srgbClr val="D2D2D2"/>
    <a:srgbClr val="FFB6FD"/>
    <a:srgbClr val="008000"/>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0" autoAdjust="0"/>
    <p:restoredTop sz="93767" autoAdjust="0"/>
  </p:normalViewPr>
  <p:slideViewPr>
    <p:cSldViewPr>
      <p:cViewPr varScale="1">
        <p:scale>
          <a:sx n="62" d="100"/>
          <a:sy n="62" d="100"/>
        </p:scale>
        <p:origin x="1424" y="48"/>
      </p:cViewPr>
      <p:guideLst>
        <p:guide orient="horz" pos="2160"/>
        <p:guide pos="2880"/>
      </p:guideLst>
    </p:cSldViewPr>
  </p:slideViewPr>
  <p:outlineViewPr>
    <p:cViewPr>
      <p:scale>
        <a:sx n="33" d="100"/>
        <a:sy n="33" d="100"/>
      </p:scale>
      <p:origin x="0" y="2909"/>
    </p:cViewPr>
  </p:outlineViewPr>
  <p:notesTextViewPr>
    <p:cViewPr>
      <p:scale>
        <a:sx n="1" d="1"/>
        <a:sy n="1" d="1"/>
      </p:scale>
      <p:origin x="0" y="0"/>
    </p:cViewPr>
  </p:notesTextViewPr>
  <p:notesViewPr>
    <p:cSldViewPr>
      <p:cViewPr varScale="1">
        <p:scale>
          <a:sx n="46" d="100"/>
          <a:sy n="46" d="100"/>
        </p:scale>
        <p:origin x="2808" y="56"/>
      </p:cViewPr>
      <p:guideLst>
        <p:guide orient="horz" pos="2880"/>
        <p:guide pos="2160"/>
        <p:guide orient="horz" pos="3149"/>
        <p:guide pos="2163"/>
        <p:guide orient="horz" pos="2859"/>
        <p:guide orient="horz" pos="3127"/>
        <p:guide pos="2139"/>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5559" tIns="47780" rIns="95559" bIns="47780" rtlCol="0"/>
          <a:lstStyle>
            <a:lvl1pPr algn="l">
              <a:defRPr sz="1300"/>
            </a:lvl1pPr>
          </a:lstStyle>
          <a:p>
            <a:endParaRPr lang="ko-KR" altLang="en-US" dirty="0"/>
          </a:p>
        </p:txBody>
      </p:sp>
      <p:sp>
        <p:nvSpPr>
          <p:cNvPr id="3" name="날짜 개체 틀 2"/>
          <p:cNvSpPr>
            <a:spLocks noGrp="1"/>
          </p:cNvSpPr>
          <p:nvPr>
            <p:ph type="dt" idx="1"/>
          </p:nvPr>
        </p:nvSpPr>
        <p:spPr>
          <a:xfrm>
            <a:off x="3850443" y="0"/>
            <a:ext cx="2945659" cy="496332"/>
          </a:xfrm>
          <a:prstGeom prst="rect">
            <a:avLst/>
          </a:prstGeom>
        </p:spPr>
        <p:txBody>
          <a:bodyPr vert="horz" lIns="95559" tIns="47780" rIns="95559" bIns="47780" rtlCol="0"/>
          <a:lstStyle>
            <a:lvl1pPr algn="r">
              <a:defRPr sz="1300"/>
            </a:lvl1pPr>
          </a:lstStyle>
          <a:p>
            <a:fld id="{445DA523-D5C2-4954-BD77-70B46D550FE0}" type="datetimeFigureOut">
              <a:rPr lang="ko-KR" altLang="en-US" smtClean="0"/>
              <a:pPr/>
              <a:t>2022-09-14</a:t>
            </a:fld>
            <a:endParaRPr lang="ko-KR" altLang="en-US" dirty="0"/>
          </a:p>
        </p:txBody>
      </p:sp>
      <p:sp>
        <p:nvSpPr>
          <p:cNvPr id="4" name="슬라이드 이미지 개체 틀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5559" tIns="47780" rIns="95559" bIns="47780" rtlCol="0" anchor="ctr"/>
          <a:lstStyle/>
          <a:p>
            <a:endParaRPr lang="ko-KR" altLang="en-US" dirty="0"/>
          </a:p>
        </p:txBody>
      </p:sp>
      <p:sp>
        <p:nvSpPr>
          <p:cNvPr id="5" name="슬라이드 노트 개체 틀 4"/>
          <p:cNvSpPr>
            <a:spLocks noGrp="1"/>
          </p:cNvSpPr>
          <p:nvPr>
            <p:ph type="body" sz="quarter" idx="3"/>
          </p:nvPr>
        </p:nvSpPr>
        <p:spPr>
          <a:xfrm>
            <a:off x="679768" y="4715154"/>
            <a:ext cx="5438140" cy="4466987"/>
          </a:xfrm>
          <a:prstGeom prst="rect">
            <a:avLst/>
          </a:prstGeom>
        </p:spPr>
        <p:txBody>
          <a:bodyPr vert="horz" lIns="95559" tIns="47780" rIns="95559" bIns="4778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5559" tIns="47780" rIns="95559" bIns="47780" rtlCol="0" anchor="b"/>
          <a:lstStyle>
            <a:lvl1pPr algn="l">
              <a:defRPr sz="1300"/>
            </a:lvl1pPr>
          </a:lstStyle>
          <a:p>
            <a:endParaRPr lang="ko-KR" altLang="en-US" dirty="0"/>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5559" tIns="47780" rIns="95559" bIns="47780" rtlCol="0" anchor="b"/>
          <a:lstStyle>
            <a:lvl1pPr algn="r">
              <a:defRPr sz="1300"/>
            </a:lvl1pPr>
          </a:lstStyle>
          <a:p>
            <a:fld id="{8FAEA379-0FA9-4B9C-AC19-CC0402B082A7}" type="slidenum">
              <a:rPr lang="ko-KR" altLang="en-US" smtClean="0"/>
              <a:pPr/>
              <a:t>‹#›</a:t>
            </a:fld>
            <a:endParaRPr lang="ko-KR" altLang="en-US" dirty="0"/>
          </a:p>
        </p:txBody>
      </p:sp>
    </p:spTree>
    <p:extLst>
      <p:ext uri="{BB962C8B-B14F-4D97-AF65-F5344CB8AC3E}">
        <p14:creationId xmlns:p14="http://schemas.microsoft.com/office/powerpoint/2010/main" val="428661553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fontAlgn="base"/>
            <a:endParaRPr lang="ko-KR" altLang="en-US" dirty="0"/>
          </a:p>
        </p:txBody>
      </p:sp>
      <p:sp>
        <p:nvSpPr>
          <p:cNvPr id="4" name="슬라이드 번호 개체 틀 3"/>
          <p:cNvSpPr>
            <a:spLocks noGrp="1"/>
          </p:cNvSpPr>
          <p:nvPr>
            <p:ph type="sldNum" sz="quarter" idx="10"/>
          </p:nvPr>
        </p:nvSpPr>
        <p:spPr/>
        <p:txBody>
          <a:bodyPr/>
          <a:lstStyle/>
          <a:p>
            <a:fld id="{8FAEA379-0FA9-4B9C-AC19-CC0402B082A7}" type="slidenum">
              <a:rPr lang="ko-KR" altLang="en-US" smtClean="0"/>
              <a:pPr/>
              <a:t>1</a:t>
            </a:fld>
            <a:endParaRPr lang="ko-KR" altLang="en-US" dirty="0"/>
          </a:p>
        </p:txBody>
      </p:sp>
    </p:spTree>
    <p:extLst>
      <p:ext uri="{BB962C8B-B14F-4D97-AF65-F5344CB8AC3E}">
        <p14:creationId xmlns:p14="http://schemas.microsoft.com/office/powerpoint/2010/main" val="275658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u="sng"/>
              <a:t>수개 많아야 수십 개의 데이터 센터들이 학습에 참여하는 </a:t>
            </a:r>
            <a:r>
              <a:rPr lang="ko-KR" altLang="en-US" sz="1200" b="1">
                <a:solidFill>
                  <a:schemeClr val="bg1">
                    <a:lumMod val="75000"/>
                  </a:schemeClr>
                </a:solidFill>
              </a:rPr>
              <a:t>사일로</a:t>
            </a:r>
            <a:r>
              <a:rPr lang="en-US" altLang="ko-KR" sz="1200" b="1">
                <a:solidFill>
                  <a:schemeClr val="bg1">
                    <a:lumMod val="75000"/>
                  </a:schemeClr>
                </a:solidFill>
              </a:rPr>
              <a:t>-</a:t>
            </a:r>
            <a:r>
              <a:rPr lang="ko-KR" altLang="en-US" sz="1200" b="1">
                <a:solidFill>
                  <a:schemeClr val="bg1">
                    <a:lumMod val="75000"/>
                  </a:schemeClr>
                </a:solidFill>
              </a:rPr>
              <a:t>교차 연합학습과 달리</a:t>
            </a:r>
            <a:r>
              <a:rPr lang="en-US" altLang="ko-KR" sz="1200" b="1">
                <a:solidFill>
                  <a:schemeClr val="bg1">
                    <a:lumMod val="75000"/>
                  </a:schemeClr>
                </a:solidFill>
              </a:rPr>
              <a:t>, </a:t>
            </a:r>
            <a:r>
              <a:rPr lang="en-US" altLang="ko-KR">
                <a:latin typeface="맑은 고딕" panose="020B0503020000020004" pitchFamily="50" charset="-127"/>
                <a:ea typeface="맑은 고딕" panose="020B0503020000020004" pitchFamily="50" charset="-127"/>
              </a:rPr>
              <a:t>♥♥♥ </a:t>
            </a:r>
            <a:r>
              <a:rPr lang="ko-KR" altLang="en-US" sz="1200" u="sng"/>
              <a:t>디바이스</a:t>
            </a:r>
            <a:r>
              <a:rPr lang="en-US" altLang="ko-KR" sz="1200" u="sng"/>
              <a:t>-</a:t>
            </a:r>
            <a:r>
              <a:rPr lang="ko-KR" altLang="en-US" sz="1200" u="sng"/>
              <a:t>교차</a:t>
            </a:r>
            <a:r>
              <a:rPr lang="en-US" altLang="ko-KR" sz="1200" u="sng"/>
              <a:t> </a:t>
            </a:r>
            <a:r>
              <a:rPr lang="ko-KR" altLang="en-US" sz="1200" u="sng"/>
              <a:t>연합학습은</a:t>
            </a:r>
            <a:r>
              <a:rPr lang="ko-KR" altLang="en-US" sz="1200" b="0"/>
              <a:t> </a:t>
            </a:r>
            <a:r>
              <a:rPr lang="ko-KR" altLang="en-US" sz="1200" b="0">
                <a:latin typeface="맑은 고딕" panose="020B0503020000020004" pitchFamily="50" charset="-127"/>
                <a:ea typeface="맑은 고딕" panose="020B0503020000020004" pitchFamily="50" charset="-127"/>
              </a:rPr>
              <a:t>수십만</a:t>
            </a:r>
            <a:r>
              <a:rPr lang="en-US" altLang="ko-KR" sz="1200" b="0">
                <a:latin typeface="맑은 고딕" panose="020B0503020000020004" pitchFamily="50" charset="-127"/>
                <a:ea typeface="맑은 고딕" panose="020B0503020000020004" pitchFamily="50" charset="-127"/>
              </a:rPr>
              <a:t>,</a:t>
            </a:r>
            <a:r>
              <a:rPr lang="ko-KR" altLang="en-US" sz="1200" b="0">
                <a:latin typeface="맑은 고딕" panose="020B0503020000020004" pitchFamily="50" charset="-127"/>
                <a:ea typeface="맑은 고딕" panose="020B0503020000020004" pitchFamily="50" charset="-127"/>
              </a:rPr>
              <a:t> 수백만개 이상의 </a:t>
            </a:r>
            <a:r>
              <a:rPr lang="ko-KR" altLang="en-US" sz="1200">
                <a:solidFill>
                  <a:srgbClr val="FF0000"/>
                </a:solidFill>
              </a:rPr>
              <a:t>디바이스 들이 학습에 참여하는 시니리오로써</a:t>
            </a:r>
            <a:r>
              <a:rPr lang="en-US" altLang="ko-KR" sz="1200">
                <a:solidFill>
                  <a:srgbClr val="FF0000"/>
                </a:solidFill>
              </a:rPr>
              <a:t>, </a:t>
            </a:r>
            <a:r>
              <a:rPr lang="en-US" altLang="ko-KR">
                <a:latin typeface="맑은 고딕" panose="020B0503020000020004" pitchFamily="50" charset="-127"/>
                <a:ea typeface="맑은 고딕" panose="020B0503020000020004" pitchFamily="50" charset="-127"/>
              </a:rPr>
              <a:t>♥♥♥ </a:t>
            </a:r>
            <a:r>
              <a:rPr lang="ko-KR" altLang="en-US" sz="1200">
                <a:solidFill>
                  <a:srgbClr val="FF0000"/>
                </a:solidFill>
              </a:rPr>
              <a:t>데이터의 통계적 이질성과</a:t>
            </a:r>
            <a:r>
              <a:rPr lang="en-US" altLang="ko-KR" sz="1200">
                <a:solidFill>
                  <a:srgbClr val="FF0000"/>
                </a:solidFill>
              </a:rPr>
              <a:t> </a:t>
            </a:r>
            <a:r>
              <a:rPr lang="ko-KR" altLang="en-US" sz="1200">
                <a:solidFill>
                  <a:srgbClr val="FF0000"/>
                </a:solidFill>
              </a:rPr>
              <a:t>디바이스의 시스템적 이질성이라는 근원적인 문제를 내포하고 있습니다</a:t>
            </a:r>
            <a:r>
              <a:rPr lang="en-US" altLang="ko-KR" sz="1200">
                <a:solidFill>
                  <a:srgbClr val="FF0000"/>
                </a:solidFill>
              </a:rPr>
              <a:t>.</a:t>
            </a:r>
            <a:endParaRPr lang="ko-KR" altLang="en-US" b="0"/>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13</a:t>
            </a:fld>
            <a:endParaRPr lang="ko-KR" altLang="en-US" dirty="0"/>
          </a:p>
        </p:txBody>
      </p:sp>
    </p:spTree>
    <p:extLst>
      <p:ext uri="{BB962C8B-B14F-4D97-AF65-F5344CB8AC3E}">
        <p14:creationId xmlns:p14="http://schemas.microsoft.com/office/powerpoint/2010/main" val="4126533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a:t>본 과제에서 도전하고자 하는 첫번째 핵심주제는 </a:t>
            </a:r>
            <a:r>
              <a:rPr lang="ko-KR" altLang="en-US" sz="1200" b="1"/>
              <a:t>학습모델의 개인화를 지원하는 적응적 연합학습 </a:t>
            </a:r>
            <a:r>
              <a:rPr lang="ko-KR" altLang="en-US" sz="1200"/>
              <a:t>입니다</a:t>
            </a:r>
            <a:r>
              <a:rPr lang="en-US" altLang="ko-KR" sz="1200"/>
              <a:t>. </a:t>
            </a:r>
            <a:r>
              <a:rPr lang="en-US" altLang="ko-KR">
                <a:latin typeface="맑은 고딕" panose="020B0503020000020004" pitchFamily="50" charset="-127"/>
                <a:ea typeface="맑은 고딕" panose="020B0503020000020004" pitchFamily="50" charset="-127"/>
              </a:rPr>
              <a:t>♥♥♥ </a:t>
            </a:r>
            <a:r>
              <a:rPr lang="ko-KR" altLang="en-US" sz="1200"/>
              <a:t>여기서 개인화는 </a:t>
            </a:r>
            <a:r>
              <a:rPr lang="en-US" altLang="ko-KR" sz="1200" b="1">
                <a:solidFill>
                  <a:srgbClr val="FF0000"/>
                </a:solidFill>
              </a:rPr>
              <a:t>local </a:t>
            </a:r>
            <a:r>
              <a:rPr lang="ko-KR" altLang="en-US" sz="1200" b="1">
                <a:solidFill>
                  <a:srgbClr val="FF0000"/>
                </a:solidFill>
              </a:rPr>
              <a:t>디바이스 혹은 사용자에게</a:t>
            </a:r>
            <a:r>
              <a:rPr lang="en-US" altLang="ko-KR" sz="1200" b="1">
                <a:solidFill>
                  <a:srgbClr val="FF0000"/>
                </a:solidFill>
              </a:rPr>
              <a:t> </a:t>
            </a:r>
            <a:r>
              <a:rPr lang="ko-KR" altLang="en-US" sz="1200" b="1">
                <a:solidFill>
                  <a:srgbClr val="FF0000"/>
                </a:solidFill>
              </a:rPr>
              <a:t>최적화된 모델로 이해할 수 있으며</a:t>
            </a:r>
            <a:r>
              <a:rPr lang="en-US" altLang="ko-KR" sz="1200" b="1">
                <a:solidFill>
                  <a:srgbClr val="FF0000"/>
                </a:solidFill>
              </a:rPr>
              <a:t> </a:t>
            </a:r>
            <a:r>
              <a:rPr lang="en-US" altLang="ko-KR">
                <a:latin typeface="맑은 고딕" panose="020B0503020000020004" pitchFamily="50" charset="-127"/>
                <a:ea typeface="맑은 고딕" panose="020B0503020000020004" pitchFamily="50" charset="-127"/>
              </a:rPr>
              <a:t>♥♥♥ </a:t>
            </a:r>
            <a:r>
              <a:rPr lang="ko-KR" altLang="en-US" sz="1200"/>
              <a:t>본 과제에서는 메타러닝에 기반하여 개인화를 지원하는 기술을 개발하겠습니다</a:t>
            </a:r>
            <a:r>
              <a:rPr lang="en-US" altLang="ko-KR" sz="1200"/>
              <a:t>. </a:t>
            </a:r>
            <a:r>
              <a:rPr lang="en-US" altLang="ko-KR">
                <a:latin typeface="맑은 고딕" panose="020B0503020000020004" pitchFamily="50" charset="-127"/>
                <a:ea typeface="맑은 고딕" panose="020B0503020000020004" pitchFamily="50" charset="-127"/>
              </a:rPr>
              <a:t>♥♥♥ </a:t>
            </a:r>
            <a:r>
              <a:rPr lang="ko-KR" altLang="en-US" sz="1200"/>
              <a:t>동적인 디바이스 환경에서의 연합학습은</a:t>
            </a:r>
            <a:r>
              <a:rPr lang="en-US" altLang="ko-KR" sz="1200"/>
              <a:t>, </a:t>
            </a:r>
            <a:r>
              <a:rPr lang="ko-KR" altLang="en-US" sz="1200"/>
              <a:t>통계적 이질성과 시스텀적 이질성으로 인하여 </a:t>
            </a:r>
            <a:r>
              <a:rPr lang="ko-KR" altLang="en-US" sz="1200" b="1"/>
              <a:t>모든 디바이스에서 잘 동작하는 하나의 모델을 학습하기 어려우며</a:t>
            </a:r>
            <a:r>
              <a:rPr lang="en-US" altLang="ko-KR" sz="1200" b="1"/>
              <a:t>, </a:t>
            </a:r>
            <a:r>
              <a:rPr lang="ko-KR" altLang="en-US" sz="1200" b="1"/>
              <a:t>최적의 성능이 보장되지도 않습니다</a:t>
            </a:r>
            <a:r>
              <a:rPr lang="en-US" altLang="ko-KR" sz="1200" b="1"/>
              <a:t>. </a:t>
            </a:r>
            <a:r>
              <a:rPr lang="en-US" altLang="ko-KR">
                <a:latin typeface="맑은 고딕" panose="020B0503020000020004" pitchFamily="50" charset="-127"/>
                <a:ea typeface="맑은 고딕" panose="020B0503020000020004" pitchFamily="50" charset="-127"/>
              </a:rPr>
              <a:t>♥♥♥</a:t>
            </a:r>
            <a:r>
              <a:rPr lang="ko-KR" altLang="en-US" sz="1200"/>
              <a:t> 결국</a:t>
            </a:r>
            <a:r>
              <a:rPr lang="en-US" altLang="ko-KR" sz="1200"/>
              <a:t>, </a:t>
            </a:r>
            <a:r>
              <a:rPr lang="ko-KR" altLang="en-US" sz="1200"/>
              <a:t>사용자 및 디바이스의 특징과 애플리케이션 요구사항을 최적 반영하기 위해서는</a:t>
            </a:r>
            <a:r>
              <a:rPr lang="en-US" altLang="ko-KR" sz="1200"/>
              <a:t>, </a:t>
            </a:r>
            <a:r>
              <a:rPr lang="ko-KR" altLang="en-US" sz="1200"/>
              <a:t>글로벌모델 뿐만 아니라 </a:t>
            </a:r>
            <a:r>
              <a:rPr lang="ko-KR" altLang="en-US" sz="1200" b="1">
                <a:solidFill>
                  <a:srgbClr val="FF0000"/>
                </a:solidFill>
              </a:rPr>
              <a:t>로컬모델의 성능을 최적화</a:t>
            </a:r>
            <a:r>
              <a:rPr lang="ko-KR" altLang="en-US" sz="1200"/>
              <a:t>할 수 있는 연합학습기술이 필요하게 됩니다</a:t>
            </a:r>
            <a:r>
              <a:rPr lang="en-US" altLang="ko-KR" sz="1200"/>
              <a:t>.</a:t>
            </a:r>
            <a:endParaRPr lang="ko-KR" altLang="en-US" sz="1200"/>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14</a:t>
            </a:fld>
            <a:endParaRPr lang="ko-KR" altLang="en-US" dirty="0"/>
          </a:p>
        </p:txBody>
      </p:sp>
    </p:spTree>
    <p:extLst>
      <p:ext uri="{BB962C8B-B14F-4D97-AF65-F5344CB8AC3E}">
        <p14:creationId xmlns:p14="http://schemas.microsoft.com/office/powerpoint/2010/main" val="2640473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fontAlgn="base"/>
            <a:endParaRPr lang="ko-KR" altLang="en-US" dirty="0"/>
          </a:p>
        </p:txBody>
      </p:sp>
      <p:sp>
        <p:nvSpPr>
          <p:cNvPr id="4" name="슬라이드 번호 개체 틀 3"/>
          <p:cNvSpPr>
            <a:spLocks noGrp="1"/>
          </p:cNvSpPr>
          <p:nvPr>
            <p:ph type="sldNum" sz="quarter" idx="10"/>
          </p:nvPr>
        </p:nvSpPr>
        <p:spPr/>
        <p:txBody>
          <a:bodyPr/>
          <a:lstStyle/>
          <a:p>
            <a:fld id="{8FAEA379-0FA9-4B9C-AC19-CC0402B082A7}" type="slidenum">
              <a:rPr lang="ko-KR" altLang="en-US" smtClean="0"/>
              <a:pPr/>
              <a:t>15</a:t>
            </a:fld>
            <a:endParaRPr lang="ko-KR" altLang="en-US" dirty="0"/>
          </a:p>
        </p:txBody>
      </p:sp>
    </p:spTree>
    <p:extLst>
      <p:ext uri="{BB962C8B-B14F-4D97-AF65-F5344CB8AC3E}">
        <p14:creationId xmlns:p14="http://schemas.microsoft.com/office/powerpoint/2010/main" val="1272746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16</a:t>
            </a:fld>
            <a:endParaRPr lang="ko-KR" altLang="en-US" dirty="0"/>
          </a:p>
        </p:txBody>
      </p:sp>
    </p:spTree>
    <p:extLst>
      <p:ext uri="{BB962C8B-B14F-4D97-AF65-F5344CB8AC3E}">
        <p14:creationId xmlns:p14="http://schemas.microsoft.com/office/powerpoint/2010/main" val="1036971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17</a:t>
            </a:fld>
            <a:endParaRPr lang="ko-KR" altLang="en-US" dirty="0"/>
          </a:p>
        </p:txBody>
      </p:sp>
    </p:spTree>
    <p:extLst>
      <p:ext uri="{BB962C8B-B14F-4D97-AF65-F5344CB8AC3E}">
        <p14:creationId xmlns:p14="http://schemas.microsoft.com/office/powerpoint/2010/main" val="2750311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18</a:t>
            </a:fld>
            <a:endParaRPr lang="ko-KR" altLang="en-US" dirty="0"/>
          </a:p>
        </p:txBody>
      </p:sp>
    </p:spTree>
    <p:extLst>
      <p:ext uri="{BB962C8B-B14F-4D97-AF65-F5344CB8AC3E}">
        <p14:creationId xmlns:p14="http://schemas.microsoft.com/office/powerpoint/2010/main" val="2003802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19</a:t>
            </a:fld>
            <a:endParaRPr lang="ko-KR" altLang="en-US" dirty="0"/>
          </a:p>
        </p:txBody>
      </p:sp>
    </p:spTree>
    <p:extLst>
      <p:ext uri="{BB962C8B-B14F-4D97-AF65-F5344CB8AC3E}">
        <p14:creationId xmlns:p14="http://schemas.microsoft.com/office/powerpoint/2010/main" val="3655068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20</a:t>
            </a:fld>
            <a:endParaRPr lang="ko-KR" altLang="en-US" dirty="0"/>
          </a:p>
        </p:txBody>
      </p:sp>
    </p:spTree>
    <p:extLst>
      <p:ext uri="{BB962C8B-B14F-4D97-AF65-F5344CB8AC3E}">
        <p14:creationId xmlns:p14="http://schemas.microsoft.com/office/powerpoint/2010/main" val="912143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21</a:t>
            </a:fld>
            <a:endParaRPr lang="ko-KR" altLang="en-US" dirty="0"/>
          </a:p>
        </p:txBody>
      </p:sp>
    </p:spTree>
    <p:extLst>
      <p:ext uri="{BB962C8B-B14F-4D97-AF65-F5344CB8AC3E}">
        <p14:creationId xmlns:p14="http://schemas.microsoft.com/office/powerpoint/2010/main" val="3607350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22</a:t>
            </a:fld>
            <a:endParaRPr lang="ko-KR" altLang="en-US" dirty="0"/>
          </a:p>
        </p:txBody>
      </p:sp>
    </p:spTree>
    <p:extLst>
      <p:ext uri="{BB962C8B-B14F-4D97-AF65-F5344CB8AC3E}">
        <p14:creationId xmlns:p14="http://schemas.microsoft.com/office/powerpoint/2010/main" val="3061328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a:t>연합학습은</a:t>
            </a:r>
            <a:r>
              <a:rPr lang="en-US" altLang="ko-KR" sz="1200"/>
              <a:t>, </a:t>
            </a:r>
            <a:r>
              <a:rPr lang="ko-KR" altLang="en-US" sz="1200">
                <a:solidFill>
                  <a:srgbClr val="FF0000"/>
                </a:solidFill>
              </a:rPr>
              <a:t>다수의 분산 에지장치 또는 서버들이 원시 데이터를 교환하지 않고 로컬모델 학습에만 사용함으로써</a:t>
            </a:r>
            <a:r>
              <a:rPr lang="en-US" altLang="ko-KR" sz="1200">
                <a:solidFill>
                  <a:srgbClr val="FF0000"/>
                </a:solidFill>
              </a:rPr>
              <a:t>, </a:t>
            </a:r>
            <a:r>
              <a:rPr lang="en-US" altLang="ko-KR">
                <a:latin typeface="맑은 고딕" panose="020B0503020000020004" pitchFamily="50" charset="-127"/>
                <a:ea typeface="맑은 고딕" panose="020B0503020000020004" pitchFamily="50" charset="-127"/>
              </a:rPr>
              <a:t>♥♥♥ </a:t>
            </a:r>
            <a:r>
              <a:rPr lang="ko-KR" altLang="en-US" sz="1200" b="1">
                <a:solidFill>
                  <a:srgbClr val="FF0000"/>
                </a:solidFill>
              </a:rPr>
              <a:t>데이터 제공자의 프라이버시를 보호하고</a:t>
            </a:r>
            <a:r>
              <a:rPr lang="en-US" altLang="ko-KR" sz="1200" b="1">
                <a:solidFill>
                  <a:srgbClr val="FF0000"/>
                </a:solidFill>
              </a:rPr>
              <a:t>, </a:t>
            </a:r>
            <a:r>
              <a:rPr lang="ko-KR" altLang="en-US" sz="1200" b="1">
                <a:solidFill>
                  <a:srgbClr val="FF0000"/>
                </a:solidFill>
              </a:rPr>
              <a:t>데이터 소유와 활용의 파편화 문제를 해결할 수 있습니다</a:t>
            </a:r>
            <a:r>
              <a:rPr lang="en-US" altLang="ko-KR" sz="1200" b="1">
                <a:solidFill>
                  <a:srgbClr val="FF0000"/>
                </a:solidFill>
              </a:rPr>
              <a:t>. </a:t>
            </a:r>
            <a:r>
              <a:rPr lang="en-US" altLang="ko-KR">
                <a:latin typeface="맑은 고딕" panose="020B0503020000020004" pitchFamily="50" charset="-127"/>
                <a:ea typeface="맑은 고딕" panose="020B0503020000020004" pitchFamily="50" charset="-127"/>
              </a:rPr>
              <a:t>♥♥♥ </a:t>
            </a:r>
            <a:r>
              <a:rPr lang="ko-KR" altLang="en-US"/>
              <a:t>연합학습은 </a:t>
            </a:r>
            <a:r>
              <a:rPr lang="ko-KR" altLang="en-US" sz="1200" u="sng"/>
              <a:t>사일로</a:t>
            </a:r>
            <a:r>
              <a:rPr lang="en-US" altLang="ko-KR" sz="1200" u="sng"/>
              <a:t>-</a:t>
            </a:r>
            <a:r>
              <a:rPr lang="ko-KR" altLang="en-US" sz="1200" u="sng"/>
              <a:t>교차</a:t>
            </a:r>
            <a:r>
              <a:rPr lang="en-US" altLang="ko-KR" sz="1200" u="sng"/>
              <a:t> </a:t>
            </a:r>
            <a:r>
              <a:rPr lang="ko-KR" altLang="en-US" sz="1200" u="sng"/>
              <a:t>연합학습 과 디바이스</a:t>
            </a:r>
            <a:r>
              <a:rPr lang="en-US" altLang="ko-KR" sz="1200" u="sng"/>
              <a:t>-</a:t>
            </a:r>
            <a:r>
              <a:rPr lang="ko-KR" altLang="en-US" sz="1200" u="sng"/>
              <a:t>교차</a:t>
            </a:r>
            <a:r>
              <a:rPr lang="en-US" altLang="ko-KR" sz="1200" u="sng"/>
              <a:t> </a:t>
            </a:r>
            <a:r>
              <a:rPr lang="ko-KR" altLang="en-US" sz="1200" u="sng"/>
              <a:t>연합학습</a:t>
            </a:r>
            <a:r>
              <a:rPr lang="ko-KR" altLang="en-US" sz="1200"/>
              <a:t>으로 그 특징과 이슈를 구분할 수 있습니다만</a:t>
            </a:r>
            <a:r>
              <a:rPr lang="en-US" altLang="ko-KR" sz="1200"/>
              <a:t>, </a:t>
            </a:r>
            <a:r>
              <a:rPr lang="en-US" altLang="ko-KR">
                <a:latin typeface="맑은 고딕" panose="020B0503020000020004" pitchFamily="50" charset="-127"/>
                <a:ea typeface="맑은 고딕" panose="020B0503020000020004" pitchFamily="50" charset="-127"/>
              </a:rPr>
              <a:t>♥♥♥ </a:t>
            </a:r>
            <a:r>
              <a:rPr lang="ko-KR" altLang="en-US" sz="1200"/>
              <a:t>본 과제에서는 </a:t>
            </a:r>
            <a:r>
              <a:rPr lang="ko-KR" altLang="en-US" sz="1200" b="1" kern="0" spc="0">
                <a:solidFill>
                  <a:schemeClr val="tx1"/>
                </a:solidFill>
                <a:effectLst/>
                <a:ea typeface="맑은 고딕"/>
              </a:rPr>
              <a:t>많은 수의 모바일 혹은 </a:t>
            </a:r>
            <a:r>
              <a:rPr lang="en-US" altLang="ko-KR" sz="1200" b="1" kern="0" spc="0">
                <a:solidFill>
                  <a:schemeClr val="tx1"/>
                </a:solidFill>
                <a:effectLst/>
                <a:latin typeface="맑은 고딕"/>
              </a:rPr>
              <a:t>IoT </a:t>
            </a:r>
            <a:r>
              <a:rPr lang="ko-KR" altLang="en-US" sz="1200" b="1" kern="0" spc="0">
                <a:solidFill>
                  <a:schemeClr val="tx1"/>
                </a:solidFill>
                <a:effectLst/>
                <a:ea typeface="맑은 고딕"/>
              </a:rPr>
              <a:t>디바이스</a:t>
            </a:r>
            <a:r>
              <a:rPr lang="ko-KR" altLang="en-US" sz="1200"/>
              <a:t>가 학습에 참여하는 </a:t>
            </a:r>
            <a:r>
              <a:rPr lang="ko-KR" altLang="en-US" sz="1200" u="sng"/>
              <a:t>디바이스</a:t>
            </a:r>
            <a:r>
              <a:rPr lang="en-US" altLang="ko-KR" sz="1200" u="sng"/>
              <a:t>-</a:t>
            </a:r>
            <a:r>
              <a:rPr lang="ko-KR" altLang="en-US" sz="1200" u="sng"/>
              <a:t>교차</a:t>
            </a:r>
            <a:r>
              <a:rPr lang="en-US" altLang="ko-KR" sz="1200" u="sng"/>
              <a:t> </a:t>
            </a:r>
            <a:r>
              <a:rPr lang="ko-KR" altLang="en-US" sz="1200" u="sng"/>
              <a:t>연합학습을 대상으로 개발 목표를 설정하였습니다</a:t>
            </a:r>
            <a:r>
              <a:rPr lang="en-US" altLang="ko-KR" sz="1200" u="sng"/>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4</a:t>
            </a:fld>
            <a:endParaRPr lang="ko-KR" altLang="en-US" dirty="0"/>
          </a:p>
        </p:txBody>
      </p:sp>
    </p:spTree>
    <p:extLst>
      <p:ext uri="{BB962C8B-B14F-4D97-AF65-F5344CB8AC3E}">
        <p14:creationId xmlns:p14="http://schemas.microsoft.com/office/powerpoint/2010/main" val="8031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23</a:t>
            </a:fld>
            <a:endParaRPr lang="ko-KR" altLang="en-US" dirty="0"/>
          </a:p>
        </p:txBody>
      </p:sp>
    </p:spTree>
    <p:extLst>
      <p:ext uri="{BB962C8B-B14F-4D97-AF65-F5344CB8AC3E}">
        <p14:creationId xmlns:p14="http://schemas.microsoft.com/office/powerpoint/2010/main" val="1761172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24</a:t>
            </a:fld>
            <a:endParaRPr lang="ko-KR" altLang="en-US" dirty="0"/>
          </a:p>
        </p:txBody>
      </p:sp>
    </p:spTree>
    <p:extLst>
      <p:ext uri="{BB962C8B-B14F-4D97-AF65-F5344CB8AC3E}">
        <p14:creationId xmlns:p14="http://schemas.microsoft.com/office/powerpoint/2010/main" val="2148848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25</a:t>
            </a:fld>
            <a:endParaRPr lang="ko-KR" altLang="en-US" dirty="0"/>
          </a:p>
        </p:txBody>
      </p:sp>
    </p:spTree>
    <p:extLst>
      <p:ext uri="{BB962C8B-B14F-4D97-AF65-F5344CB8AC3E}">
        <p14:creationId xmlns:p14="http://schemas.microsoft.com/office/powerpoint/2010/main" val="1877443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8FAEA379-0FA9-4B9C-AC19-CC0402B082A7}" type="slidenum">
              <a:rPr kumimoji="0" lang="ko-KR" altLang="en-US" sz="1400" b="0" i="0" u="none" strike="noStrike" kern="0" cap="none" spc="0" normalizeH="0" baseline="0" noProof="0" smtClean="0">
                <a:ln>
                  <a:noFill/>
                </a:ln>
                <a:solidFill>
                  <a:srgbClr val="000000"/>
                </a:solidFill>
                <a:effectLst/>
                <a:uLnTx/>
                <a:uFillTx/>
                <a:latin typeface="맑은 고딕" panose="020B0503020000020004" pitchFamily="50" charset="-127"/>
                <a:ea typeface="맑은 고딕" panose="020B0503020000020004" pitchFamily="50" charset="-127"/>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sym typeface="Arial"/>
            </a:endParaRPr>
          </a:p>
        </p:txBody>
      </p:sp>
    </p:spTree>
    <p:extLst>
      <p:ext uri="{BB962C8B-B14F-4D97-AF65-F5344CB8AC3E}">
        <p14:creationId xmlns:p14="http://schemas.microsoft.com/office/powerpoint/2010/main" val="3562637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8FAEA379-0FA9-4B9C-AC19-CC0402B082A7}" type="slidenum">
              <a:rPr kumimoji="0" lang="ko-KR" altLang="en-US" sz="1400" b="0" i="0" u="none" strike="noStrike" kern="0" cap="none" spc="0" normalizeH="0" baseline="0" noProof="0" smtClean="0">
                <a:ln>
                  <a:noFill/>
                </a:ln>
                <a:solidFill>
                  <a:srgbClr val="000000"/>
                </a:solidFill>
                <a:effectLst/>
                <a:uLnTx/>
                <a:uFillTx/>
                <a:latin typeface="맑은 고딕" panose="020B0503020000020004" pitchFamily="50" charset="-127"/>
                <a:ea typeface="맑은 고딕" panose="020B0503020000020004" pitchFamily="50" charset="-127"/>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lang="ko-KR" altLang="en-US"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sym typeface="Arial"/>
            </a:endParaRPr>
          </a:p>
        </p:txBody>
      </p:sp>
    </p:spTree>
    <p:extLst>
      <p:ext uri="{BB962C8B-B14F-4D97-AF65-F5344CB8AC3E}">
        <p14:creationId xmlns:p14="http://schemas.microsoft.com/office/powerpoint/2010/main" val="817068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28</a:t>
            </a:fld>
            <a:endParaRPr lang="ko-KR" altLang="en-US" dirty="0"/>
          </a:p>
        </p:txBody>
      </p:sp>
    </p:spTree>
    <p:extLst>
      <p:ext uri="{BB962C8B-B14F-4D97-AF65-F5344CB8AC3E}">
        <p14:creationId xmlns:p14="http://schemas.microsoft.com/office/powerpoint/2010/main" val="1938753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latin typeface="맑은 고딕" panose="020B0503020000020004" pitchFamily="50" charset="-127"/>
                <a:ea typeface="맑은 고딕" panose="020B0503020000020004" pitchFamily="50" charset="-127"/>
              </a:rPr>
              <a:t>우선</a:t>
            </a:r>
            <a:r>
              <a:rPr lang="en-US" altLang="ko-KR" dirty="0">
                <a:latin typeface="맑은 고딕" panose="020B0503020000020004" pitchFamily="50" charset="-127"/>
                <a:ea typeface="맑은 고딕" panose="020B0503020000020004" pitchFamily="50" charset="-127"/>
              </a:rPr>
              <a:t>, [T1] </a:t>
            </a:r>
            <a:r>
              <a:rPr lang="ko-KR" altLang="en-US" dirty="0">
                <a:latin typeface="맑은 고딕" panose="020B0503020000020004" pitchFamily="50" charset="-127"/>
                <a:ea typeface="맑은 고딕" panose="020B0503020000020004" pitchFamily="50" charset="-127"/>
              </a:rPr>
              <a:t>개인화지원 연합학습의 기반기술로 활용될 </a:t>
            </a:r>
            <a:r>
              <a:rPr lang="en-US" altLang="ko-KR" sz="1200" b="0" dirty="0" err="1">
                <a:latin typeface="+mj-ea"/>
                <a:ea typeface="+mj-ea"/>
              </a:rPr>
              <a:t>MetaSense</a:t>
            </a:r>
            <a:r>
              <a:rPr lang="en-US" altLang="ko-KR" sz="1200" b="0" dirty="0">
                <a:latin typeface="+mj-ea"/>
                <a:ea typeface="+mj-ea"/>
              </a:rPr>
              <a:t> </a:t>
            </a:r>
            <a:r>
              <a:rPr lang="ko-KR" altLang="en-US" sz="1200" b="0" dirty="0">
                <a:latin typeface="+mj-ea"/>
                <a:ea typeface="+mj-ea"/>
              </a:rPr>
              <a:t>에 대해 </a:t>
            </a:r>
            <a:r>
              <a:rPr lang="ko-KR" altLang="en-US" sz="1200" b="0" dirty="0" err="1">
                <a:latin typeface="+mj-ea"/>
                <a:ea typeface="+mj-ea"/>
              </a:rPr>
              <a:t>소개드리겠습니다</a:t>
            </a:r>
            <a:r>
              <a:rPr lang="en-US" altLang="ko-KR" sz="1200" b="0" dirty="0">
                <a:latin typeface="+mj-ea"/>
                <a:ea typeface="+mj-ea"/>
              </a:rPr>
              <a:t>. </a:t>
            </a:r>
            <a:r>
              <a:rPr lang="en-US" altLang="ko-KR" dirty="0">
                <a:latin typeface="맑은 고딕" panose="020B0503020000020004" pitchFamily="50" charset="-127"/>
                <a:ea typeface="맑은 고딕" panose="020B0503020000020004" pitchFamily="50" charset="-127"/>
              </a:rPr>
              <a:t>♥♥♥ </a:t>
            </a:r>
            <a:r>
              <a:rPr lang="en-US" altLang="ko-KR" sz="1200" b="0" dirty="0" err="1">
                <a:latin typeface="+mj-ea"/>
                <a:ea typeface="+mj-ea"/>
              </a:rPr>
              <a:t>MetaSense</a:t>
            </a:r>
            <a:r>
              <a:rPr lang="en-US" altLang="ko-KR" sz="1200" b="0" dirty="0">
                <a:latin typeface="+mj-ea"/>
                <a:ea typeface="+mj-ea"/>
              </a:rPr>
              <a:t> </a:t>
            </a:r>
            <a:r>
              <a:rPr lang="ko-KR" altLang="en-US" sz="1200" b="0" dirty="0">
                <a:latin typeface="+mj-ea"/>
                <a:ea typeface="+mj-ea"/>
              </a:rPr>
              <a:t>는 공동연구기관인 </a:t>
            </a:r>
            <a:r>
              <a:rPr lang="en-US" altLang="ko-KR" sz="1200" b="0" dirty="0">
                <a:latin typeface="+mj-ea"/>
                <a:ea typeface="+mj-ea"/>
              </a:rPr>
              <a:t>KAIST </a:t>
            </a:r>
            <a:r>
              <a:rPr lang="ko-KR" altLang="en-US" sz="1200" b="0" dirty="0">
                <a:latin typeface="+mj-ea"/>
                <a:ea typeface="+mj-ea"/>
              </a:rPr>
              <a:t>이성주 교수 연구실의 대표적인 연구실적으로</a:t>
            </a:r>
            <a:r>
              <a:rPr lang="en-US" altLang="ko-KR" sz="1200" b="0" dirty="0">
                <a:latin typeface="+mj-ea"/>
                <a:ea typeface="+mj-ea"/>
              </a:rPr>
              <a:t>, MAML </a:t>
            </a:r>
            <a:r>
              <a:rPr lang="ko-KR" altLang="en-US" sz="1200" b="0" dirty="0">
                <a:latin typeface="+mj-ea"/>
                <a:ea typeface="+mj-ea"/>
              </a:rPr>
              <a:t>즉 </a:t>
            </a:r>
            <a:r>
              <a:rPr lang="en-US" altLang="ko-KR" sz="1200" b="0" dirty="0">
                <a:latin typeface="+mj-ea"/>
                <a:ea typeface="+mj-ea"/>
              </a:rPr>
              <a:t>Model-Agnostic Meta-Learning </a:t>
            </a:r>
            <a:r>
              <a:rPr lang="ko-KR" altLang="en-US" sz="1200" b="0" dirty="0">
                <a:latin typeface="+mj-ea"/>
                <a:ea typeface="+mj-ea"/>
              </a:rPr>
              <a:t>을 기반으로 사용자 및 디바이스의 특징을 반영하기 위한 적응적 </a:t>
            </a:r>
            <a:r>
              <a:rPr lang="ko-KR" altLang="en-US" sz="1200" b="0" dirty="0" err="1">
                <a:latin typeface="+mj-ea"/>
                <a:ea typeface="+mj-ea"/>
              </a:rPr>
              <a:t>학습기술입니다</a:t>
            </a:r>
            <a:r>
              <a:rPr lang="en-US" altLang="ko-KR" sz="1200" b="0" dirty="0">
                <a:latin typeface="+mj-ea"/>
                <a:ea typeface="+mj-ea"/>
              </a:rPr>
              <a:t>. </a:t>
            </a:r>
            <a:r>
              <a:rPr lang="en-US" altLang="ko-KR" dirty="0">
                <a:latin typeface="맑은 고딕" panose="020B0503020000020004" pitchFamily="50" charset="-127"/>
                <a:ea typeface="맑은 고딕" panose="020B0503020000020004" pitchFamily="50" charset="-127"/>
              </a:rPr>
              <a:t>♥♥♥ </a:t>
            </a:r>
            <a:r>
              <a:rPr lang="en-US" altLang="ko-KR" sz="1200" b="0" dirty="0">
                <a:latin typeface="+mj-ea"/>
                <a:ea typeface="+mj-ea"/>
              </a:rPr>
              <a:t>MAML</a:t>
            </a:r>
            <a:r>
              <a:rPr lang="ko-KR" altLang="en-US" sz="1200" b="0" dirty="0">
                <a:latin typeface="+mj-ea"/>
                <a:ea typeface="+mj-ea"/>
              </a:rPr>
              <a:t>과 </a:t>
            </a:r>
            <a:r>
              <a:rPr lang="en-US" altLang="ko-KR" sz="1200" b="0" dirty="0" err="1">
                <a:latin typeface="+mj-ea"/>
                <a:ea typeface="+mj-ea"/>
              </a:rPr>
              <a:t>MetaSense</a:t>
            </a:r>
            <a:r>
              <a:rPr lang="ko-KR" altLang="en-US" sz="1200" b="0" dirty="0">
                <a:latin typeface="+mj-ea"/>
                <a:ea typeface="+mj-ea"/>
              </a:rPr>
              <a:t>의 차이점은</a:t>
            </a:r>
            <a:r>
              <a:rPr lang="en-US" altLang="ko-KR" sz="1200" b="0" dirty="0">
                <a:latin typeface="+mj-ea"/>
                <a:ea typeface="+mj-ea"/>
              </a:rPr>
              <a:t> </a:t>
            </a:r>
            <a:r>
              <a:rPr lang="ko-KR" altLang="en-US" sz="1200" b="0" dirty="0">
                <a:latin typeface="+mj-ea"/>
                <a:ea typeface="+mj-ea"/>
              </a:rPr>
              <a:t>메타러닝의 학습단위인 </a:t>
            </a:r>
            <a:r>
              <a:rPr lang="en-US" altLang="ko-KR" sz="1200" b="0" dirty="0">
                <a:latin typeface="+mj-ea"/>
                <a:ea typeface="+mj-ea"/>
              </a:rPr>
              <a:t>task </a:t>
            </a:r>
            <a:r>
              <a:rPr lang="ko-KR" altLang="en-US" sz="1200" b="0" dirty="0">
                <a:latin typeface="+mj-ea"/>
                <a:ea typeface="+mj-ea"/>
              </a:rPr>
              <a:t>의 결정 방법에 있습니다</a:t>
            </a:r>
            <a:r>
              <a:rPr lang="en-US" altLang="ko-KR" sz="1200" b="0" dirty="0">
                <a:latin typeface="+mj-ea"/>
                <a:ea typeface="+mj-ea"/>
              </a:rPr>
              <a:t>. </a:t>
            </a:r>
            <a:r>
              <a:rPr lang="ko-KR" altLang="en-US" sz="1200" b="0" dirty="0">
                <a:latin typeface="+mj-ea"/>
                <a:ea typeface="+mj-ea"/>
              </a:rPr>
              <a:t>그림의 빨간색 </a:t>
            </a:r>
            <a:r>
              <a:rPr lang="en-US" altLang="ko-KR" sz="1200" b="0" dirty="0">
                <a:latin typeface="+mj-ea"/>
                <a:ea typeface="+mj-ea"/>
              </a:rPr>
              <a:t>box </a:t>
            </a:r>
            <a:r>
              <a:rPr lang="ko-KR" altLang="en-US" sz="1200" b="0" dirty="0">
                <a:latin typeface="+mj-ea"/>
                <a:ea typeface="+mj-ea"/>
              </a:rPr>
              <a:t>에 해당하는 부분입니다</a:t>
            </a:r>
            <a:r>
              <a:rPr lang="en-US" altLang="ko-KR" sz="1200" b="0" dirty="0">
                <a:latin typeface="+mj-ea"/>
                <a:ea typeface="+mj-ea"/>
              </a:rPr>
              <a:t>. </a:t>
            </a:r>
            <a:r>
              <a:rPr lang="en-US" altLang="ko-KR" dirty="0">
                <a:latin typeface="맑은 고딕" panose="020B0503020000020004" pitchFamily="50" charset="-127"/>
                <a:ea typeface="맑은 고딕" panose="020B0503020000020004" pitchFamily="50" charset="-127"/>
              </a:rPr>
              <a:t>♥♥♥ </a:t>
            </a:r>
            <a:r>
              <a:rPr lang="ko-KR" altLang="en-US" dirty="0">
                <a:latin typeface="맑은 고딕" panose="020B0503020000020004" pitchFamily="50" charset="-127"/>
                <a:ea typeface="맑은 고딕" panose="020B0503020000020004" pitchFamily="50" charset="-127"/>
              </a:rPr>
              <a:t>전통적인 </a:t>
            </a:r>
            <a:r>
              <a:rPr lang="en-US" altLang="ko-KR" sz="1200" b="0" dirty="0">
                <a:latin typeface="+mj-ea"/>
                <a:ea typeface="+mj-ea"/>
              </a:rPr>
              <a:t>MAML</a:t>
            </a:r>
            <a:r>
              <a:rPr lang="ko-KR" altLang="en-US" sz="1200" b="0" dirty="0">
                <a:latin typeface="+mj-ea"/>
                <a:ea typeface="+mj-ea"/>
              </a:rPr>
              <a:t>에서는 모델이 활용되는 </a:t>
            </a:r>
            <a:r>
              <a:rPr lang="en-US" altLang="ko-KR" sz="1200" b="0" dirty="0">
                <a:latin typeface="+mj-ea"/>
                <a:ea typeface="+mj-ea"/>
              </a:rPr>
              <a:t>domain </a:t>
            </a:r>
            <a:r>
              <a:rPr lang="ko-KR" altLang="en-US" sz="1200" b="0" dirty="0">
                <a:latin typeface="+mj-ea"/>
                <a:ea typeface="+mj-ea"/>
              </a:rPr>
              <a:t>의 특성을 고려하지 않고 </a:t>
            </a:r>
            <a:r>
              <a:rPr lang="en-US" altLang="ko-KR" sz="1200" b="0" dirty="0">
                <a:latin typeface="+mj-ea"/>
                <a:ea typeface="+mj-ea"/>
              </a:rPr>
              <a:t>task</a:t>
            </a:r>
            <a:r>
              <a:rPr lang="ko-KR" altLang="en-US" sz="1200" b="0" dirty="0">
                <a:latin typeface="+mj-ea"/>
                <a:ea typeface="+mj-ea"/>
              </a:rPr>
              <a:t>를 </a:t>
            </a:r>
            <a:r>
              <a:rPr lang="en-US" altLang="ko-KR" sz="1200" b="0" dirty="0">
                <a:latin typeface="+mj-ea"/>
                <a:ea typeface="+mj-ea"/>
              </a:rPr>
              <a:t>random generation</a:t>
            </a:r>
            <a:r>
              <a:rPr lang="ko-KR" altLang="en-US" sz="1200" b="0" dirty="0">
                <a:latin typeface="+mj-ea"/>
                <a:ea typeface="+mj-ea"/>
              </a:rPr>
              <a:t>하는 반면</a:t>
            </a:r>
            <a:r>
              <a:rPr lang="en-US" altLang="ko-KR" sz="1200" b="0" dirty="0">
                <a:latin typeface="+mj-ea"/>
                <a:ea typeface="+mj-ea"/>
              </a:rPr>
              <a:t>, </a:t>
            </a:r>
            <a:r>
              <a:rPr lang="en-US" altLang="ko-KR" dirty="0">
                <a:latin typeface="맑은 고딕" panose="020B0503020000020004" pitchFamily="50" charset="-127"/>
                <a:ea typeface="맑은 고딕" panose="020B0503020000020004" pitchFamily="50" charset="-127"/>
              </a:rPr>
              <a:t>♥♥♥ </a:t>
            </a:r>
            <a:r>
              <a:rPr lang="en-US" altLang="ko-KR" sz="1200" b="0" dirty="0" err="1">
                <a:latin typeface="+mj-ea"/>
                <a:ea typeface="+mj-ea"/>
              </a:rPr>
              <a:t>MetaSense</a:t>
            </a:r>
            <a:r>
              <a:rPr lang="en-US" altLang="ko-KR" sz="1200" b="0" dirty="0">
                <a:latin typeface="+mj-ea"/>
                <a:ea typeface="+mj-ea"/>
              </a:rPr>
              <a:t> </a:t>
            </a:r>
            <a:r>
              <a:rPr lang="ko-KR" altLang="en-US" sz="1200" b="0" dirty="0">
                <a:latin typeface="+mj-ea"/>
                <a:ea typeface="+mj-ea"/>
              </a:rPr>
              <a:t>에서는 모바일 환경에서의 특성</a:t>
            </a:r>
            <a:r>
              <a:rPr lang="en-US" altLang="ko-KR" sz="1200" b="0" dirty="0">
                <a:latin typeface="+mj-ea"/>
                <a:ea typeface="+mj-ea"/>
              </a:rPr>
              <a:t>, </a:t>
            </a:r>
            <a:r>
              <a:rPr lang="en-US" altLang="ko-KR" dirty="0">
                <a:latin typeface="맑은 고딕" panose="020B0503020000020004" pitchFamily="50" charset="-127"/>
                <a:ea typeface="맑은 고딕" panose="020B0503020000020004" pitchFamily="50" charset="-127"/>
              </a:rPr>
              <a:t>♥♥♥ </a:t>
            </a:r>
            <a:r>
              <a:rPr lang="ko-KR" altLang="en-US" sz="1200" b="0" dirty="0">
                <a:latin typeface="+mj-ea"/>
                <a:ea typeface="+mj-ea"/>
              </a:rPr>
              <a:t>즉 </a:t>
            </a:r>
            <a:r>
              <a:rPr lang="en-US" altLang="ko-KR" sz="1200" b="0" dirty="0">
                <a:latin typeface="+mj-ea"/>
                <a:ea typeface="+mj-ea"/>
              </a:rPr>
              <a:t>user </a:t>
            </a:r>
            <a:r>
              <a:rPr lang="ko-KR" altLang="en-US" sz="1200" b="0" dirty="0">
                <a:latin typeface="+mj-ea"/>
                <a:ea typeface="+mj-ea"/>
              </a:rPr>
              <a:t>간 상이한 센싱 환경</a:t>
            </a:r>
            <a:r>
              <a:rPr lang="en-US" altLang="ko-KR" sz="1200" b="0" dirty="0">
                <a:latin typeface="+mj-ea"/>
                <a:ea typeface="+mj-ea"/>
              </a:rPr>
              <a:t>, </a:t>
            </a:r>
            <a:r>
              <a:rPr lang="ko-KR" altLang="en-US" sz="1200" b="0" dirty="0">
                <a:latin typeface="+mj-ea"/>
                <a:ea typeface="+mj-ea"/>
              </a:rPr>
              <a:t>데이터의 부족</a:t>
            </a:r>
            <a:r>
              <a:rPr lang="en-US" altLang="ko-KR" sz="1200" b="0" dirty="0">
                <a:latin typeface="+mj-ea"/>
                <a:ea typeface="+mj-ea"/>
              </a:rPr>
              <a:t>, classification space</a:t>
            </a:r>
            <a:r>
              <a:rPr lang="ko-KR" altLang="en-US" sz="1200" b="0" dirty="0">
                <a:latin typeface="+mj-ea"/>
                <a:ea typeface="+mj-ea"/>
              </a:rPr>
              <a:t>의 일관성을 고려한 세가지 </a:t>
            </a:r>
            <a:r>
              <a:rPr lang="en-US" altLang="ko-KR" sz="1200" b="0" dirty="0">
                <a:latin typeface="+mj-ea"/>
                <a:ea typeface="+mj-ea"/>
              </a:rPr>
              <a:t>task generation </a:t>
            </a:r>
            <a:r>
              <a:rPr lang="ko-KR" altLang="en-US" sz="1200" b="0" dirty="0">
                <a:latin typeface="+mj-ea"/>
                <a:ea typeface="+mj-ea"/>
              </a:rPr>
              <a:t>전략을 활용하게 됩니다</a:t>
            </a:r>
            <a:r>
              <a:rPr lang="en-US" altLang="ko-KR" sz="1200" b="0" dirty="0">
                <a:latin typeface="+mj-ea"/>
                <a:ea typeface="+mj-ea"/>
              </a:rPr>
              <a:t>.</a:t>
            </a:r>
            <a:endParaRPr lang="ko-KR" altLang="en-US" dirty="0"/>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29</a:t>
            </a:fld>
            <a:endParaRPr lang="ko-KR" altLang="en-US" dirty="0"/>
          </a:p>
        </p:txBody>
      </p:sp>
    </p:spTree>
    <p:extLst>
      <p:ext uri="{BB962C8B-B14F-4D97-AF65-F5344CB8AC3E}">
        <p14:creationId xmlns:p14="http://schemas.microsoft.com/office/powerpoint/2010/main" val="3166726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latin typeface="맑은 고딕" panose="020B0503020000020004" pitchFamily="50" charset="-127"/>
                <a:ea typeface="맑은 고딕" panose="020B0503020000020004" pitchFamily="50" charset="-127"/>
              </a:rPr>
              <a:t>우선</a:t>
            </a:r>
            <a:r>
              <a:rPr lang="en-US" altLang="ko-KR" dirty="0">
                <a:latin typeface="맑은 고딕" panose="020B0503020000020004" pitchFamily="50" charset="-127"/>
                <a:ea typeface="맑은 고딕" panose="020B0503020000020004" pitchFamily="50" charset="-127"/>
              </a:rPr>
              <a:t>, [T1] </a:t>
            </a:r>
            <a:r>
              <a:rPr lang="ko-KR" altLang="en-US" dirty="0">
                <a:latin typeface="맑은 고딕" panose="020B0503020000020004" pitchFamily="50" charset="-127"/>
                <a:ea typeface="맑은 고딕" panose="020B0503020000020004" pitchFamily="50" charset="-127"/>
              </a:rPr>
              <a:t>개인화지원 연합학습의 기반기술로 활용될 </a:t>
            </a:r>
            <a:r>
              <a:rPr lang="en-US" altLang="ko-KR" sz="1200" b="0" dirty="0" err="1">
                <a:latin typeface="+mj-ea"/>
                <a:ea typeface="+mj-ea"/>
              </a:rPr>
              <a:t>MetaSense</a:t>
            </a:r>
            <a:r>
              <a:rPr lang="en-US" altLang="ko-KR" sz="1200" b="0" dirty="0">
                <a:latin typeface="+mj-ea"/>
                <a:ea typeface="+mj-ea"/>
              </a:rPr>
              <a:t> </a:t>
            </a:r>
            <a:r>
              <a:rPr lang="ko-KR" altLang="en-US" sz="1200" b="0" dirty="0">
                <a:latin typeface="+mj-ea"/>
                <a:ea typeface="+mj-ea"/>
              </a:rPr>
              <a:t>에 대해 </a:t>
            </a:r>
            <a:r>
              <a:rPr lang="ko-KR" altLang="en-US" sz="1200" b="0" dirty="0" err="1">
                <a:latin typeface="+mj-ea"/>
                <a:ea typeface="+mj-ea"/>
              </a:rPr>
              <a:t>소개드리겠습니다</a:t>
            </a:r>
            <a:r>
              <a:rPr lang="en-US" altLang="ko-KR" sz="1200" b="0" dirty="0">
                <a:latin typeface="+mj-ea"/>
                <a:ea typeface="+mj-ea"/>
              </a:rPr>
              <a:t>. </a:t>
            </a:r>
            <a:r>
              <a:rPr lang="en-US" altLang="ko-KR" dirty="0">
                <a:latin typeface="맑은 고딕" panose="020B0503020000020004" pitchFamily="50" charset="-127"/>
                <a:ea typeface="맑은 고딕" panose="020B0503020000020004" pitchFamily="50" charset="-127"/>
              </a:rPr>
              <a:t>♥♥♥ </a:t>
            </a:r>
            <a:r>
              <a:rPr lang="en-US" altLang="ko-KR" sz="1200" b="0" dirty="0" err="1">
                <a:latin typeface="+mj-ea"/>
                <a:ea typeface="+mj-ea"/>
              </a:rPr>
              <a:t>MetaSense</a:t>
            </a:r>
            <a:r>
              <a:rPr lang="en-US" altLang="ko-KR" sz="1200" b="0" dirty="0">
                <a:latin typeface="+mj-ea"/>
                <a:ea typeface="+mj-ea"/>
              </a:rPr>
              <a:t> </a:t>
            </a:r>
            <a:r>
              <a:rPr lang="ko-KR" altLang="en-US" sz="1200" b="0" dirty="0">
                <a:latin typeface="+mj-ea"/>
                <a:ea typeface="+mj-ea"/>
              </a:rPr>
              <a:t>는 공동연구기관인 </a:t>
            </a:r>
            <a:r>
              <a:rPr lang="en-US" altLang="ko-KR" sz="1200" b="0" dirty="0">
                <a:latin typeface="+mj-ea"/>
                <a:ea typeface="+mj-ea"/>
              </a:rPr>
              <a:t>KAIST </a:t>
            </a:r>
            <a:r>
              <a:rPr lang="ko-KR" altLang="en-US" sz="1200" b="0" dirty="0">
                <a:latin typeface="+mj-ea"/>
                <a:ea typeface="+mj-ea"/>
              </a:rPr>
              <a:t>이성주 교수 연구실의 대표적인 연구실적으로</a:t>
            </a:r>
            <a:r>
              <a:rPr lang="en-US" altLang="ko-KR" sz="1200" b="0" dirty="0">
                <a:latin typeface="+mj-ea"/>
                <a:ea typeface="+mj-ea"/>
              </a:rPr>
              <a:t>, MAML </a:t>
            </a:r>
            <a:r>
              <a:rPr lang="ko-KR" altLang="en-US" sz="1200" b="0" dirty="0">
                <a:latin typeface="+mj-ea"/>
                <a:ea typeface="+mj-ea"/>
              </a:rPr>
              <a:t>즉 </a:t>
            </a:r>
            <a:r>
              <a:rPr lang="en-US" altLang="ko-KR" sz="1200" b="0" dirty="0">
                <a:latin typeface="+mj-ea"/>
                <a:ea typeface="+mj-ea"/>
              </a:rPr>
              <a:t>Model-Agnostic Meta-Learning </a:t>
            </a:r>
            <a:r>
              <a:rPr lang="ko-KR" altLang="en-US" sz="1200" b="0" dirty="0">
                <a:latin typeface="+mj-ea"/>
                <a:ea typeface="+mj-ea"/>
              </a:rPr>
              <a:t>을 기반으로 사용자 및 디바이스의 특징을 반영하기 위한 적응적 </a:t>
            </a:r>
            <a:r>
              <a:rPr lang="ko-KR" altLang="en-US" sz="1200" b="0" dirty="0" err="1">
                <a:latin typeface="+mj-ea"/>
                <a:ea typeface="+mj-ea"/>
              </a:rPr>
              <a:t>학습기술입니다</a:t>
            </a:r>
            <a:r>
              <a:rPr lang="en-US" altLang="ko-KR" sz="1200" b="0" dirty="0">
                <a:latin typeface="+mj-ea"/>
                <a:ea typeface="+mj-ea"/>
              </a:rPr>
              <a:t>. </a:t>
            </a:r>
            <a:r>
              <a:rPr lang="en-US" altLang="ko-KR" dirty="0">
                <a:latin typeface="맑은 고딕" panose="020B0503020000020004" pitchFamily="50" charset="-127"/>
                <a:ea typeface="맑은 고딕" panose="020B0503020000020004" pitchFamily="50" charset="-127"/>
              </a:rPr>
              <a:t>♥♥♥ </a:t>
            </a:r>
            <a:r>
              <a:rPr lang="en-US" altLang="ko-KR" sz="1200" b="0" dirty="0">
                <a:latin typeface="+mj-ea"/>
                <a:ea typeface="+mj-ea"/>
              </a:rPr>
              <a:t>MAML</a:t>
            </a:r>
            <a:r>
              <a:rPr lang="ko-KR" altLang="en-US" sz="1200" b="0" dirty="0">
                <a:latin typeface="+mj-ea"/>
                <a:ea typeface="+mj-ea"/>
              </a:rPr>
              <a:t>과 </a:t>
            </a:r>
            <a:r>
              <a:rPr lang="en-US" altLang="ko-KR" sz="1200" b="0" dirty="0" err="1">
                <a:latin typeface="+mj-ea"/>
                <a:ea typeface="+mj-ea"/>
              </a:rPr>
              <a:t>MetaSense</a:t>
            </a:r>
            <a:r>
              <a:rPr lang="ko-KR" altLang="en-US" sz="1200" b="0" dirty="0">
                <a:latin typeface="+mj-ea"/>
                <a:ea typeface="+mj-ea"/>
              </a:rPr>
              <a:t>의 차이점은</a:t>
            </a:r>
            <a:r>
              <a:rPr lang="en-US" altLang="ko-KR" sz="1200" b="0" dirty="0">
                <a:latin typeface="+mj-ea"/>
                <a:ea typeface="+mj-ea"/>
              </a:rPr>
              <a:t> </a:t>
            </a:r>
            <a:r>
              <a:rPr lang="ko-KR" altLang="en-US" sz="1200" b="0" dirty="0">
                <a:latin typeface="+mj-ea"/>
                <a:ea typeface="+mj-ea"/>
              </a:rPr>
              <a:t>메타러닝의 학습단위인 </a:t>
            </a:r>
            <a:r>
              <a:rPr lang="en-US" altLang="ko-KR" sz="1200" b="0" dirty="0">
                <a:latin typeface="+mj-ea"/>
                <a:ea typeface="+mj-ea"/>
              </a:rPr>
              <a:t>task </a:t>
            </a:r>
            <a:r>
              <a:rPr lang="ko-KR" altLang="en-US" sz="1200" b="0" dirty="0">
                <a:latin typeface="+mj-ea"/>
                <a:ea typeface="+mj-ea"/>
              </a:rPr>
              <a:t>의 결정 방법에 있습니다</a:t>
            </a:r>
            <a:r>
              <a:rPr lang="en-US" altLang="ko-KR" sz="1200" b="0" dirty="0">
                <a:latin typeface="+mj-ea"/>
                <a:ea typeface="+mj-ea"/>
              </a:rPr>
              <a:t>. </a:t>
            </a:r>
            <a:r>
              <a:rPr lang="ko-KR" altLang="en-US" sz="1200" b="0" dirty="0">
                <a:latin typeface="+mj-ea"/>
                <a:ea typeface="+mj-ea"/>
              </a:rPr>
              <a:t>그림의 빨간색 </a:t>
            </a:r>
            <a:r>
              <a:rPr lang="en-US" altLang="ko-KR" sz="1200" b="0" dirty="0">
                <a:latin typeface="+mj-ea"/>
                <a:ea typeface="+mj-ea"/>
              </a:rPr>
              <a:t>box </a:t>
            </a:r>
            <a:r>
              <a:rPr lang="ko-KR" altLang="en-US" sz="1200" b="0" dirty="0">
                <a:latin typeface="+mj-ea"/>
                <a:ea typeface="+mj-ea"/>
              </a:rPr>
              <a:t>에 해당하는 부분입니다</a:t>
            </a:r>
            <a:r>
              <a:rPr lang="en-US" altLang="ko-KR" sz="1200" b="0" dirty="0">
                <a:latin typeface="+mj-ea"/>
                <a:ea typeface="+mj-ea"/>
              </a:rPr>
              <a:t>. </a:t>
            </a:r>
            <a:r>
              <a:rPr lang="en-US" altLang="ko-KR" dirty="0">
                <a:latin typeface="맑은 고딕" panose="020B0503020000020004" pitchFamily="50" charset="-127"/>
                <a:ea typeface="맑은 고딕" panose="020B0503020000020004" pitchFamily="50" charset="-127"/>
              </a:rPr>
              <a:t>♥♥♥ </a:t>
            </a:r>
            <a:r>
              <a:rPr lang="ko-KR" altLang="en-US" dirty="0">
                <a:latin typeface="맑은 고딕" panose="020B0503020000020004" pitchFamily="50" charset="-127"/>
                <a:ea typeface="맑은 고딕" panose="020B0503020000020004" pitchFamily="50" charset="-127"/>
              </a:rPr>
              <a:t>전통적인 </a:t>
            </a:r>
            <a:r>
              <a:rPr lang="en-US" altLang="ko-KR" sz="1200" b="0" dirty="0">
                <a:latin typeface="+mj-ea"/>
                <a:ea typeface="+mj-ea"/>
              </a:rPr>
              <a:t>MAML</a:t>
            </a:r>
            <a:r>
              <a:rPr lang="ko-KR" altLang="en-US" sz="1200" b="0" dirty="0">
                <a:latin typeface="+mj-ea"/>
                <a:ea typeface="+mj-ea"/>
              </a:rPr>
              <a:t>에서는 모델이 활용되는 </a:t>
            </a:r>
            <a:r>
              <a:rPr lang="en-US" altLang="ko-KR" sz="1200" b="0" dirty="0">
                <a:latin typeface="+mj-ea"/>
                <a:ea typeface="+mj-ea"/>
              </a:rPr>
              <a:t>domain </a:t>
            </a:r>
            <a:r>
              <a:rPr lang="ko-KR" altLang="en-US" sz="1200" b="0" dirty="0">
                <a:latin typeface="+mj-ea"/>
                <a:ea typeface="+mj-ea"/>
              </a:rPr>
              <a:t>의 특성을 고려하지 않고 </a:t>
            </a:r>
            <a:r>
              <a:rPr lang="en-US" altLang="ko-KR" sz="1200" b="0" dirty="0">
                <a:latin typeface="+mj-ea"/>
                <a:ea typeface="+mj-ea"/>
              </a:rPr>
              <a:t>task</a:t>
            </a:r>
            <a:r>
              <a:rPr lang="ko-KR" altLang="en-US" sz="1200" b="0" dirty="0">
                <a:latin typeface="+mj-ea"/>
                <a:ea typeface="+mj-ea"/>
              </a:rPr>
              <a:t>를 </a:t>
            </a:r>
            <a:r>
              <a:rPr lang="en-US" altLang="ko-KR" sz="1200" b="0" dirty="0">
                <a:latin typeface="+mj-ea"/>
                <a:ea typeface="+mj-ea"/>
              </a:rPr>
              <a:t>random generation</a:t>
            </a:r>
            <a:r>
              <a:rPr lang="ko-KR" altLang="en-US" sz="1200" b="0" dirty="0">
                <a:latin typeface="+mj-ea"/>
                <a:ea typeface="+mj-ea"/>
              </a:rPr>
              <a:t>하는 반면</a:t>
            </a:r>
            <a:r>
              <a:rPr lang="en-US" altLang="ko-KR" sz="1200" b="0" dirty="0">
                <a:latin typeface="+mj-ea"/>
                <a:ea typeface="+mj-ea"/>
              </a:rPr>
              <a:t>, </a:t>
            </a:r>
            <a:r>
              <a:rPr lang="en-US" altLang="ko-KR" dirty="0">
                <a:latin typeface="맑은 고딕" panose="020B0503020000020004" pitchFamily="50" charset="-127"/>
                <a:ea typeface="맑은 고딕" panose="020B0503020000020004" pitchFamily="50" charset="-127"/>
              </a:rPr>
              <a:t>♥♥♥ </a:t>
            </a:r>
            <a:r>
              <a:rPr lang="en-US" altLang="ko-KR" sz="1200" b="0" dirty="0" err="1">
                <a:latin typeface="+mj-ea"/>
                <a:ea typeface="+mj-ea"/>
              </a:rPr>
              <a:t>MetaSense</a:t>
            </a:r>
            <a:r>
              <a:rPr lang="en-US" altLang="ko-KR" sz="1200" b="0" dirty="0">
                <a:latin typeface="+mj-ea"/>
                <a:ea typeface="+mj-ea"/>
              </a:rPr>
              <a:t> </a:t>
            </a:r>
            <a:r>
              <a:rPr lang="ko-KR" altLang="en-US" sz="1200" b="0" dirty="0">
                <a:latin typeface="+mj-ea"/>
                <a:ea typeface="+mj-ea"/>
              </a:rPr>
              <a:t>에서는 모바일 환경에서의 특성</a:t>
            </a:r>
            <a:r>
              <a:rPr lang="en-US" altLang="ko-KR" sz="1200" b="0" dirty="0">
                <a:latin typeface="+mj-ea"/>
                <a:ea typeface="+mj-ea"/>
              </a:rPr>
              <a:t>, </a:t>
            </a:r>
            <a:r>
              <a:rPr lang="en-US" altLang="ko-KR" dirty="0">
                <a:latin typeface="맑은 고딕" panose="020B0503020000020004" pitchFamily="50" charset="-127"/>
                <a:ea typeface="맑은 고딕" panose="020B0503020000020004" pitchFamily="50" charset="-127"/>
              </a:rPr>
              <a:t>♥♥♥ </a:t>
            </a:r>
            <a:r>
              <a:rPr lang="ko-KR" altLang="en-US" sz="1200" b="0" dirty="0">
                <a:latin typeface="+mj-ea"/>
                <a:ea typeface="+mj-ea"/>
              </a:rPr>
              <a:t>즉 </a:t>
            </a:r>
            <a:r>
              <a:rPr lang="en-US" altLang="ko-KR" sz="1200" b="0" dirty="0">
                <a:latin typeface="+mj-ea"/>
                <a:ea typeface="+mj-ea"/>
              </a:rPr>
              <a:t>user </a:t>
            </a:r>
            <a:r>
              <a:rPr lang="ko-KR" altLang="en-US" sz="1200" b="0" dirty="0">
                <a:latin typeface="+mj-ea"/>
                <a:ea typeface="+mj-ea"/>
              </a:rPr>
              <a:t>간 상이한 센싱 환경</a:t>
            </a:r>
            <a:r>
              <a:rPr lang="en-US" altLang="ko-KR" sz="1200" b="0" dirty="0">
                <a:latin typeface="+mj-ea"/>
                <a:ea typeface="+mj-ea"/>
              </a:rPr>
              <a:t>, </a:t>
            </a:r>
            <a:r>
              <a:rPr lang="ko-KR" altLang="en-US" sz="1200" b="0" dirty="0">
                <a:latin typeface="+mj-ea"/>
                <a:ea typeface="+mj-ea"/>
              </a:rPr>
              <a:t>데이터의 부족</a:t>
            </a:r>
            <a:r>
              <a:rPr lang="en-US" altLang="ko-KR" sz="1200" b="0" dirty="0">
                <a:latin typeface="+mj-ea"/>
                <a:ea typeface="+mj-ea"/>
              </a:rPr>
              <a:t>, classification space</a:t>
            </a:r>
            <a:r>
              <a:rPr lang="ko-KR" altLang="en-US" sz="1200" b="0" dirty="0">
                <a:latin typeface="+mj-ea"/>
                <a:ea typeface="+mj-ea"/>
              </a:rPr>
              <a:t>의 일관성을 고려한 세가지 </a:t>
            </a:r>
            <a:r>
              <a:rPr lang="en-US" altLang="ko-KR" sz="1200" b="0" dirty="0">
                <a:latin typeface="+mj-ea"/>
                <a:ea typeface="+mj-ea"/>
              </a:rPr>
              <a:t>task generation </a:t>
            </a:r>
            <a:r>
              <a:rPr lang="ko-KR" altLang="en-US" sz="1200" b="0" dirty="0">
                <a:latin typeface="+mj-ea"/>
                <a:ea typeface="+mj-ea"/>
              </a:rPr>
              <a:t>전략을 활용하게 됩니다</a:t>
            </a:r>
            <a:r>
              <a:rPr lang="en-US" altLang="ko-KR" sz="1200" b="0" dirty="0">
                <a:latin typeface="+mj-ea"/>
                <a:ea typeface="+mj-ea"/>
              </a:rPr>
              <a:t>.</a:t>
            </a:r>
            <a:endParaRPr lang="ko-KR" altLang="en-US" dirty="0"/>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30</a:t>
            </a:fld>
            <a:endParaRPr lang="ko-KR" altLang="en-US" dirty="0"/>
          </a:p>
        </p:txBody>
      </p:sp>
    </p:spTree>
    <p:extLst>
      <p:ext uri="{BB962C8B-B14F-4D97-AF65-F5344CB8AC3E}">
        <p14:creationId xmlns:p14="http://schemas.microsoft.com/office/powerpoint/2010/main" val="3612951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31</a:t>
            </a:fld>
            <a:endParaRPr lang="ko-KR" altLang="en-US" dirty="0"/>
          </a:p>
        </p:txBody>
      </p:sp>
    </p:spTree>
    <p:extLst>
      <p:ext uri="{BB962C8B-B14F-4D97-AF65-F5344CB8AC3E}">
        <p14:creationId xmlns:p14="http://schemas.microsoft.com/office/powerpoint/2010/main" val="3888632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32</a:t>
            </a:fld>
            <a:endParaRPr lang="ko-KR" altLang="en-US" dirty="0"/>
          </a:p>
        </p:txBody>
      </p:sp>
    </p:spTree>
    <p:extLst>
      <p:ext uri="{BB962C8B-B14F-4D97-AF65-F5344CB8AC3E}">
        <p14:creationId xmlns:p14="http://schemas.microsoft.com/office/powerpoint/2010/main" val="1146037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u="sng"/>
              <a:t>수개 많아야 수십 개의 데이터 센터들이 학습에 참여하는 </a:t>
            </a:r>
            <a:r>
              <a:rPr lang="ko-KR" altLang="en-US" sz="1200" b="1">
                <a:solidFill>
                  <a:schemeClr val="bg1">
                    <a:lumMod val="75000"/>
                  </a:schemeClr>
                </a:solidFill>
              </a:rPr>
              <a:t>사일로</a:t>
            </a:r>
            <a:r>
              <a:rPr lang="en-US" altLang="ko-KR" sz="1200" b="1">
                <a:solidFill>
                  <a:schemeClr val="bg1">
                    <a:lumMod val="75000"/>
                  </a:schemeClr>
                </a:solidFill>
              </a:rPr>
              <a:t>-</a:t>
            </a:r>
            <a:r>
              <a:rPr lang="ko-KR" altLang="en-US" sz="1200" b="1">
                <a:solidFill>
                  <a:schemeClr val="bg1">
                    <a:lumMod val="75000"/>
                  </a:schemeClr>
                </a:solidFill>
              </a:rPr>
              <a:t>교차 연합학습과 달리</a:t>
            </a:r>
            <a:r>
              <a:rPr lang="en-US" altLang="ko-KR" sz="1200" b="1">
                <a:solidFill>
                  <a:schemeClr val="bg1">
                    <a:lumMod val="75000"/>
                  </a:schemeClr>
                </a:solidFill>
              </a:rPr>
              <a:t>, </a:t>
            </a:r>
            <a:r>
              <a:rPr lang="en-US" altLang="ko-KR">
                <a:latin typeface="맑은 고딕" panose="020B0503020000020004" pitchFamily="50" charset="-127"/>
                <a:ea typeface="맑은 고딕" panose="020B0503020000020004" pitchFamily="50" charset="-127"/>
              </a:rPr>
              <a:t>♥♥♥ </a:t>
            </a:r>
            <a:r>
              <a:rPr lang="ko-KR" altLang="en-US" sz="1200" u="sng"/>
              <a:t>디바이스</a:t>
            </a:r>
            <a:r>
              <a:rPr lang="en-US" altLang="ko-KR" sz="1200" u="sng"/>
              <a:t>-</a:t>
            </a:r>
            <a:r>
              <a:rPr lang="ko-KR" altLang="en-US" sz="1200" u="sng"/>
              <a:t>교차</a:t>
            </a:r>
            <a:r>
              <a:rPr lang="en-US" altLang="ko-KR" sz="1200" u="sng"/>
              <a:t> </a:t>
            </a:r>
            <a:r>
              <a:rPr lang="ko-KR" altLang="en-US" sz="1200" u="sng"/>
              <a:t>연합학습은</a:t>
            </a:r>
            <a:r>
              <a:rPr lang="ko-KR" altLang="en-US" sz="1200" b="0"/>
              <a:t> </a:t>
            </a:r>
            <a:r>
              <a:rPr lang="ko-KR" altLang="en-US" sz="1200" b="0">
                <a:latin typeface="맑은 고딕" panose="020B0503020000020004" pitchFamily="50" charset="-127"/>
                <a:ea typeface="맑은 고딕" panose="020B0503020000020004" pitchFamily="50" charset="-127"/>
              </a:rPr>
              <a:t>수십만</a:t>
            </a:r>
            <a:r>
              <a:rPr lang="en-US" altLang="ko-KR" sz="1200" b="0">
                <a:latin typeface="맑은 고딕" panose="020B0503020000020004" pitchFamily="50" charset="-127"/>
                <a:ea typeface="맑은 고딕" panose="020B0503020000020004" pitchFamily="50" charset="-127"/>
              </a:rPr>
              <a:t>,</a:t>
            </a:r>
            <a:r>
              <a:rPr lang="ko-KR" altLang="en-US" sz="1200" b="0">
                <a:latin typeface="맑은 고딕" panose="020B0503020000020004" pitchFamily="50" charset="-127"/>
                <a:ea typeface="맑은 고딕" panose="020B0503020000020004" pitchFamily="50" charset="-127"/>
              </a:rPr>
              <a:t> 수백만개 이상의 </a:t>
            </a:r>
            <a:r>
              <a:rPr lang="ko-KR" altLang="en-US" sz="1200">
                <a:solidFill>
                  <a:srgbClr val="FF0000"/>
                </a:solidFill>
              </a:rPr>
              <a:t>디바이스 들이 학습에 참여하는 시니리오로써</a:t>
            </a:r>
            <a:r>
              <a:rPr lang="en-US" altLang="ko-KR" sz="1200">
                <a:solidFill>
                  <a:srgbClr val="FF0000"/>
                </a:solidFill>
              </a:rPr>
              <a:t>, </a:t>
            </a:r>
            <a:r>
              <a:rPr lang="en-US" altLang="ko-KR">
                <a:latin typeface="맑은 고딕" panose="020B0503020000020004" pitchFamily="50" charset="-127"/>
                <a:ea typeface="맑은 고딕" panose="020B0503020000020004" pitchFamily="50" charset="-127"/>
              </a:rPr>
              <a:t>♥♥♥ </a:t>
            </a:r>
            <a:r>
              <a:rPr lang="ko-KR" altLang="en-US" sz="1200">
                <a:solidFill>
                  <a:srgbClr val="FF0000"/>
                </a:solidFill>
              </a:rPr>
              <a:t>데이터의 통계적 이질성과</a:t>
            </a:r>
            <a:r>
              <a:rPr lang="en-US" altLang="ko-KR" sz="1200">
                <a:solidFill>
                  <a:srgbClr val="FF0000"/>
                </a:solidFill>
              </a:rPr>
              <a:t> </a:t>
            </a:r>
            <a:r>
              <a:rPr lang="ko-KR" altLang="en-US" sz="1200">
                <a:solidFill>
                  <a:srgbClr val="FF0000"/>
                </a:solidFill>
              </a:rPr>
              <a:t>디바이스의 시스템적 이질성이라는 근원적인 문제를 내포하고 있습니다</a:t>
            </a:r>
            <a:r>
              <a:rPr lang="en-US" altLang="ko-KR" sz="1200">
                <a:solidFill>
                  <a:srgbClr val="FF0000"/>
                </a:solidFill>
              </a:rPr>
              <a:t>.</a:t>
            </a:r>
            <a:endParaRPr lang="ko-KR" altLang="en-US" b="0"/>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6</a:t>
            </a:fld>
            <a:endParaRPr lang="ko-KR" altLang="en-US" dirty="0"/>
          </a:p>
        </p:txBody>
      </p:sp>
    </p:spTree>
    <p:extLst>
      <p:ext uri="{BB962C8B-B14F-4D97-AF65-F5344CB8AC3E}">
        <p14:creationId xmlns:p14="http://schemas.microsoft.com/office/powerpoint/2010/main" val="1081207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33</a:t>
            </a:fld>
            <a:endParaRPr lang="ko-KR" altLang="en-US" dirty="0"/>
          </a:p>
        </p:txBody>
      </p:sp>
    </p:spTree>
    <p:extLst>
      <p:ext uri="{BB962C8B-B14F-4D97-AF65-F5344CB8AC3E}">
        <p14:creationId xmlns:p14="http://schemas.microsoft.com/office/powerpoint/2010/main" val="4103491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34</a:t>
            </a:fld>
            <a:endParaRPr lang="ko-KR" altLang="en-US" dirty="0"/>
          </a:p>
        </p:txBody>
      </p:sp>
    </p:spTree>
    <p:extLst>
      <p:ext uri="{BB962C8B-B14F-4D97-AF65-F5344CB8AC3E}">
        <p14:creationId xmlns:p14="http://schemas.microsoft.com/office/powerpoint/2010/main" val="7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35</a:t>
            </a:fld>
            <a:endParaRPr lang="ko-KR" altLang="en-US" dirty="0"/>
          </a:p>
        </p:txBody>
      </p:sp>
    </p:spTree>
    <p:extLst>
      <p:ext uri="{BB962C8B-B14F-4D97-AF65-F5344CB8AC3E}">
        <p14:creationId xmlns:p14="http://schemas.microsoft.com/office/powerpoint/2010/main" val="2066657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36</a:t>
            </a:fld>
            <a:endParaRPr lang="ko-KR" altLang="en-US" dirty="0"/>
          </a:p>
        </p:txBody>
      </p:sp>
    </p:spTree>
    <p:extLst>
      <p:ext uri="{BB962C8B-B14F-4D97-AF65-F5344CB8AC3E}">
        <p14:creationId xmlns:p14="http://schemas.microsoft.com/office/powerpoint/2010/main" val="2983592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37</a:t>
            </a:fld>
            <a:endParaRPr lang="ko-KR" altLang="en-US" dirty="0"/>
          </a:p>
        </p:txBody>
      </p:sp>
    </p:spTree>
    <p:extLst>
      <p:ext uri="{BB962C8B-B14F-4D97-AF65-F5344CB8AC3E}">
        <p14:creationId xmlns:p14="http://schemas.microsoft.com/office/powerpoint/2010/main" val="884758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38</a:t>
            </a:fld>
            <a:endParaRPr lang="ko-KR" altLang="en-US" dirty="0"/>
          </a:p>
        </p:txBody>
      </p:sp>
    </p:spTree>
    <p:extLst>
      <p:ext uri="{BB962C8B-B14F-4D97-AF65-F5344CB8AC3E}">
        <p14:creationId xmlns:p14="http://schemas.microsoft.com/office/powerpoint/2010/main" val="1844154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39</a:t>
            </a:fld>
            <a:endParaRPr lang="ko-KR" altLang="en-US" dirty="0"/>
          </a:p>
        </p:txBody>
      </p:sp>
    </p:spTree>
    <p:extLst>
      <p:ext uri="{BB962C8B-B14F-4D97-AF65-F5344CB8AC3E}">
        <p14:creationId xmlns:p14="http://schemas.microsoft.com/office/powerpoint/2010/main" val="202395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40</a:t>
            </a:fld>
            <a:endParaRPr lang="ko-KR" altLang="en-US" dirty="0"/>
          </a:p>
        </p:txBody>
      </p:sp>
    </p:spTree>
    <p:extLst>
      <p:ext uri="{BB962C8B-B14F-4D97-AF65-F5344CB8AC3E}">
        <p14:creationId xmlns:p14="http://schemas.microsoft.com/office/powerpoint/2010/main" val="2706971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41</a:t>
            </a:fld>
            <a:endParaRPr lang="ko-KR" altLang="en-US" dirty="0"/>
          </a:p>
        </p:txBody>
      </p:sp>
    </p:spTree>
    <p:extLst>
      <p:ext uri="{BB962C8B-B14F-4D97-AF65-F5344CB8AC3E}">
        <p14:creationId xmlns:p14="http://schemas.microsoft.com/office/powerpoint/2010/main" val="14422476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fontAlgn="base"/>
            <a:endParaRPr lang="ko-KR" altLang="en-US" dirty="0"/>
          </a:p>
        </p:txBody>
      </p:sp>
      <p:sp>
        <p:nvSpPr>
          <p:cNvPr id="4" name="슬라이드 번호 개체 틀 3"/>
          <p:cNvSpPr>
            <a:spLocks noGrp="1"/>
          </p:cNvSpPr>
          <p:nvPr>
            <p:ph type="sldNum" sz="quarter" idx="10"/>
          </p:nvPr>
        </p:nvSpPr>
        <p:spPr/>
        <p:txBody>
          <a:bodyPr/>
          <a:lstStyle/>
          <a:p>
            <a:fld id="{8FAEA379-0FA9-4B9C-AC19-CC0402B082A7}" type="slidenum">
              <a:rPr lang="ko-KR" altLang="en-US" smtClean="0"/>
              <a:pPr/>
              <a:t>42</a:t>
            </a:fld>
            <a:endParaRPr lang="ko-KR" altLang="en-US" dirty="0"/>
          </a:p>
        </p:txBody>
      </p:sp>
    </p:spTree>
    <p:extLst>
      <p:ext uri="{BB962C8B-B14F-4D97-AF65-F5344CB8AC3E}">
        <p14:creationId xmlns:p14="http://schemas.microsoft.com/office/powerpoint/2010/main" val="1031747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b="0" dirty="0"/>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7</a:t>
            </a:fld>
            <a:endParaRPr lang="ko-KR" altLang="en-US" dirty="0"/>
          </a:p>
        </p:txBody>
      </p:sp>
    </p:spTree>
    <p:extLst>
      <p:ext uri="{BB962C8B-B14F-4D97-AF65-F5344CB8AC3E}">
        <p14:creationId xmlns:p14="http://schemas.microsoft.com/office/powerpoint/2010/main" val="14364199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43</a:t>
            </a:fld>
            <a:endParaRPr lang="ko-KR" altLang="en-US" dirty="0"/>
          </a:p>
        </p:txBody>
      </p:sp>
    </p:spTree>
    <p:extLst>
      <p:ext uri="{BB962C8B-B14F-4D97-AF65-F5344CB8AC3E}">
        <p14:creationId xmlns:p14="http://schemas.microsoft.com/office/powerpoint/2010/main" val="8392153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r>
              <a:rPr lang="ko-KR" altLang="en-US"/>
              <a:t>또한 </a:t>
            </a:r>
            <a:r>
              <a:rPr lang="en-US" altLang="ko-KR"/>
              <a:t>Google </a:t>
            </a:r>
            <a:r>
              <a:rPr lang="ko-KR" altLang="en-US"/>
              <a:t>은 작년 </a:t>
            </a:r>
            <a:r>
              <a:rPr lang="en-US" altLang="ko-KR"/>
              <a:t>12</a:t>
            </a:r>
            <a:r>
              <a:rPr lang="ko-KR" altLang="en-US"/>
              <a:t>월 </a:t>
            </a:r>
            <a:r>
              <a:rPr lang="en-US" altLang="ko-KR">
                <a:latin typeface="맑은 고딕" panose="020B0503020000020004" pitchFamily="50" charset="-127"/>
                <a:ea typeface="맑은 고딕" panose="020B0503020000020004" pitchFamily="50" charset="-127"/>
              </a:rPr>
              <a:t>♥♥♥ </a:t>
            </a:r>
            <a:r>
              <a:rPr lang="en-US" altLang="ko-KR"/>
              <a:t>Federated Learning </a:t>
            </a:r>
            <a:r>
              <a:rPr lang="ko-KR" altLang="en-US"/>
              <a:t>즉 연합학습 기술과 </a:t>
            </a:r>
            <a:r>
              <a:rPr lang="en-US" altLang="ko-KR"/>
              <a:t>Smartphone App </a:t>
            </a:r>
            <a:r>
              <a:rPr lang="ko-KR" altLang="en-US"/>
              <a:t>을</a:t>
            </a:r>
            <a:r>
              <a:rPr lang="en-US" altLang="ko-KR"/>
              <a:t> </a:t>
            </a:r>
            <a:r>
              <a:rPr lang="ko-KR" altLang="en-US"/>
              <a:t>결합하여</a:t>
            </a:r>
            <a:r>
              <a:rPr lang="en-US" altLang="ko-KR"/>
              <a:t> </a:t>
            </a:r>
            <a:r>
              <a:rPr lang="en-US" altLang="ko-KR">
                <a:latin typeface="맑은 고딕" panose="020B0503020000020004" pitchFamily="50" charset="-127"/>
                <a:ea typeface="맑은 고딕" panose="020B0503020000020004" pitchFamily="50" charset="-127"/>
              </a:rPr>
              <a:t>♥♥♥ </a:t>
            </a:r>
            <a:r>
              <a:rPr lang="ko-KR" altLang="en-US"/>
              <a:t>사용자가 자신의 증세와 데이터를 자가 모니터링하여</a:t>
            </a:r>
            <a:r>
              <a:rPr lang="en-US" altLang="ko-KR"/>
              <a:t>,</a:t>
            </a:r>
            <a:r>
              <a:rPr lang="ko-KR" altLang="en-US"/>
              <a:t> 의료 및 헬스 연구에 자발적으로 기여하게 하는 </a:t>
            </a:r>
            <a:r>
              <a:rPr lang="en-US" altLang="ko-KR">
                <a:latin typeface="맑은 고딕" panose="020B0503020000020004" pitchFamily="50" charset="-127"/>
                <a:ea typeface="맑은 고딕" panose="020B0503020000020004" pitchFamily="50" charset="-127"/>
              </a:rPr>
              <a:t>♥♥♥ </a:t>
            </a:r>
            <a:r>
              <a:rPr lang="en-US" altLang="ko-KR"/>
              <a:t>Google Health Studies </a:t>
            </a:r>
            <a:r>
              <a:rPr lang="ko-KR" altLang="en-US"/>
              <a:t>를 소개한 바 있습니다</a:t>
            </a:r>
            <a:r>
              <a:rPr lang="en-US" altLang="ko-KR"/>
              <a:t>.</a:t>
            </a:r>
            <a:r>
              <a:rPr lang="ko-KR" altLang="en-US"/>
              <a:t> </a:t>
            </a:r>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45</a:t>
            </a:fld>
            <a:endParaRPr lang="ko-KR" altLang="en-US"/>
          </a:p>
        </p:txBody>
      </p:sp>
    </p:spTree>
    <p:extLst>
      <p:ext uri="{BB962C8B-B14F-4D97-AF65-F5344CB8AC3E}">
        <p14:creationId xmlns:p14="http://schemas.microsoft.com/office/powerpoint/2010/main" val="8209209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r>
              <a:rPr lang="ko-KR" altLang="en-US"/>
              <a:t>또한 </a:t>
            </a:r>
            <a:r>
              <a:rPr lang="en-US" altLang="ko-KR"/>
              <a:t>Google </a:t>
            </a:r>
            <a:r>
              <a:rPr lang="ko-KR" altLang="en-US"/>
              <a:t>은 작년 </a:t>
            </a:r>
            <a:r>
              <a:rPr lang="en-US" altLang="ko-KR"/>
              <a:t>12</a:t>
            </a:r>
            <a:r>
              <a:rPr lang="ko-KR" altLang="en-US"/>
              <a:t>월 </a:t>
            </a:r>
            <a:r>
              <a:rPr lang="en-US" altLang="ko-KR">
                <a:latin typeface="맑은 고딕" panose="020B0503020000020004" pitchFamily="50" charset="-127"/>
                <a:ea typeface="맑은 고딕" panose="020B0503020000020004" pitchFamily="50" charset="-127"/>
              </a:rPr>
              <a:t>♥♥♥ </a:t>
            </a:r>
            <a:r>
              <a:rPr lang="en-US" altLang="ko-KR"/>
              <a:t>Federated Learning </a:t>
            </a:r>
            <a:r>
              <a:rPr lang="ko-KR" altLang="en-US"/>
              <a:t>즉 연합학습 기술과 </a:t>
            </a:r>
            <a:r>
              <a:rPr lang="en-US" altLang="ko-KR"/>
              <a:t>Smartphone App </a:t>
            </a:r>
            <a:r>
              <a:rPr lang="ko-KR" altLang="en-US"/>
              <a:t>을</a:t>
            </a:r>
            <a:r>
              <a:rPr lang="en-US" altLang="ko-KR"/>
              <a:t> </a:t>
            </a:r>
            <a:r>
              <a:rPr lang="ko-KR" altLang="en-US"/>
              <a:t>결합하여</a:t>
            </a:r>
            <a:r>
              <a:rPr lang="en-US" altLang="ko-KR"/>
              <a:t> </a:t>
            </a:r>
            <a:r>
              <a:rPr lang="en-US" altLang="ko-KR">
                <a:latin typeface="맑은 고딕" panose="020B0503020000020004" pitchFamily="50" charset="-127"/>
                <a:ea typeface="맑은 고딕" panose="020B0503020000020004" pitchFamily="50" charset="-127"/>
              </a:rPr>
              <a:t>♥♥♥ </a:t>
            </a:r>
            <a:r>
              <a:rPr lang="ko-KR" altLang="en-US"/>
              <a:t>사용자가 자신의 증세와 데이터를 자가 모니터링하여</a:t>
            </a:r>
            <a:r>
              <a:rPr lang="en-US" altLang="ko-KR"/>
              <a:t>,</a:t>
            </a:r>
            <a:r>
              <a:rPr lang="ko-KR" altLang="en-US"/>
              <a:t> 의료 및 헬스 연구에 자발적으로 기여하게 하는 </a:t>
            </a:r>
            <a:r>
              <a:rPr lang="en-US" altLang="ko-KR">
                <a:latin typeface="맑은 고딕" panose="020B0503020000020004" pitchFamily="50" charset="-127"/>
                <a:ea typeface="맑은 고딕" panose="020B0503020000020004" pitchFamily="50" charset="-127"/>
              </a:rPr>
              <a:t>♥♥♥ </a:t>
            </a:r>
            <a:r>
              <a:rPr lang="en-US" altLang="ko-KR"/>
              <a:t>Google Health Studies </a:t>
            </a:r>
            <a:r>
              <a:rPr lang="ko-KR" altLang="en-US"/>
              <a:t>를 소개한 바 있습니다</a:t>
            </a:r>
            <a:r>
              <a:rPr lang="en-US" altLang="ko-KR"/>
              <a:t>.</a:t>
            </a:r>
            <a:r>
              <a:rPr lang="ko-KR" altLang="en-US"/>
              <a:t> </a:t>
            </a:r>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46</a:t>
            </a:fld>
            <a:endParaRPr lang="ko-KR" altLang="en-US"/>
          </a:p>
        </p:txBody>
      </p:sp>
    </p:spTree>
    <p:extLst>
      <p:ext uri="{BB962C8B-B14F-4D97-AF65-F5344CB8AC3E}">
        <p14:creationId xmlns:p14="http://schemas.microsoft.com/office/powerpoint/2010/main" val="1960839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r>
              <a:rPr lang="ko-KR" altLang="en-US"/>
              <a:t>현재 </a:t>
            </a:r>
            <a:r>
              <a:rPr lang="ko-KR" altLang="en-US" sz="1200">
                <a:solidFill>
                  <a:srgbClr val="FF0000"/>
                </a:solidFill>
              </a:rPr>
              <a:t>유명병원 및 의과대학과 함께 </a:t>
            </a:r>
            <a:r>
              <a:rPr lang="ko-KR" altLang="en-US"/>
              <a:t>호흡기 질병에 대한 연구를 시작하였으며</a:t>
            </a:r>
            <a:r>
              <a:rPr lang="en-US" altLang="ko-KR"/>
              <a:t> </a:t>
            </a:r>
            <a:r>
              <a:rPr lang="en-US" altLang="ko-KR">
                <a:latin typeface="맑은 고딕" panose="020B0503020000020004" pitchFamily="50" charset="-127"/>
                <a:ea typeface="맑은 고딕" panose="020B0503020000020004" pitchFamily="50" charset="-127"/>
              </a:rPr>
              <a:t>♥♥♥ </a:t>
            </a:r>
            <a:r>
              <a:rPr lang="en-US" altLang="ko-KR" sz="1200">
                <a:solidFill>
                  <a:srgbClr val="FF0000"/>
                </a:solidFill>
              </a:rPr>
              <a:t>mental health,</a:t>
            </a:r>
            <a:r>
              <a:rPr lang="ko-KR" altLang="en-US" sz="1200">
                <a:solidFill>
                  <a:srgbClr val="FF0000"/>
                </a:solidFill>
              </a:rPr>
              <a:t> 당뇨병 등으로 적용 대상을 넓여갈 계획임을 밝힌 바 있습니다</a:t>
            </a:r>
            <a:r>
              <a:rPr lang="en-US" altLang="ko-KR" sz="1200">
                <a:solidFill>
                  <a:srgbClr val="FF0000"/>
                </a:solidFill>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47</a:t>
            </a:fld>
            <a:endParaRPr lang="ko-KR" altLang="en-US"/>
          </a:p>
        </p:txBody>
      </p:sp>
    </p:spTree>
    <p:extLst>
      <p:ext uri="{BB962C8B-B14F-4D97-AF65-F5344CB8AC3E}">
        <p14:creationId xmlns:p14="http://schemas.microsoft.com/office/powerpoint/2010/main" val="4019315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48</a:t>
            </a:fld>
            <a:endParaRPr lang="ko-KR" altLang="en-US" dirty="0"/>
          </a:p>
        </p:txBody>
      </p:sp>
    </p:spTree>
    <p:extLst>
      <p:ext uri="{BB962C8B-B14F-4D97-AF65-F5344CB8AC3E}">
        <p14:creationId xmlns:p14="http://schemas.microsoft.com/office/powerpoint/2010/main" val="9958198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49</a:t>
            </a:fld>
            <a:endParaRPr lang="ko-KR" altLang="en-US" dirty="0"/>
          </a:p>
        </p:txBody>
      </p:sp>
    </p:spTree>
    <p:extLst>
      <p:ext uri="{BB962C8B-B14F-4D97-AF65-F5344CB8AC3E}">
        <p14:creationId xmlns:p14="http://schemas.microsoft.com/office/powerpoint/2010/main" val="21965001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50</a:t>
            </a:fld>
            <a:endParaRPr lang="ko-KR" altLang="en-US" dirty="0"/>
          </a:p>
        </p:txBody>
      </p:sp>
    </p:spTree>
    <p:extLst>
      <p:ext uri="{BB962C8B-B14F-4D97-AF65-F5344CB8AC3E}">
        <p14:creationId xmlns:p14="http://schemas.microsoft.com/office/powerpoint/2010/main" val="40958177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51</a:t>
            </a:fld>
            <a:endParaRPr lang="ko-KR" altLang="en-US" dirty="0"/>
          </a:p>
        </p:txBody>
      </p:sp>
    </p:spTree>
    <p:extLst>
      <p:ext uri="{BB962C8B-B14F-4D97-AF65-F5344CB8AC3E}">
        <p14:creationId xmlns:p14="http://schemas.microsoft.com/office/powerpoint/2010/main" val="2428213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52</a:t>
            </a:fld>
            <a:endParaRPr lang="ko-KR" altLang="en-US" dirty="0"/>
          </a:p>
        </p:txBody>
      </p:sp>
    </p:spTree>
    <p:extLst>
      <p:ext uri="{BB962C8B-B14F-4D97-AF65-F5344CB8AC3E}">
        <p14:creationId xmlns:p14="http://schemas.microsoft.com/office/powerpoint/2010/main" val="39992884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fontAlgn="base"/>
            <a:endParaRPr lang="ko-KR" altLang="en-US" dirty="0"/>
          </a:p>
        </p:txBody>
      </p:sp>
      <p:sp>
        <p:nvSpPr>
          <p:cNvPr id="4" name="슬라이드 번호 개체 틀 3"/>
          <p:cNvSpPr>
            <a:spLocks noGrp="1"/>
          </p:cNvSpPr>
          <p:nvPr>
            <p:ph type="sldNum" sz="quarter" idx="10"/>
          </p:nvPr>
        </p:nvSpPr>
        <p:spPr/>
        <p:txBody>
          <a:bodyPr/>
          <a:lstStyle/>
          <a:p>
            <a:fld id="{8FAEA379-0FA9-4B9C-AC19-CC0402B082A7}" type="slidenum">
              <a:rPr lang="ko-KR" altLang="en-US" smtClean="0"/>
              <a:pPr/>
              <a:t>53</a:t>
            </a:fld>
            <a:endParaRPr lang="ko-KR" altLang="en-US" dirty="0"/>
          </a:p>
        </p:txBody>
      </p:sp>
    </p:spTree>
    <p:extLst>
      <p:ext uri="{BB962C8B-B14F-4D97-AF65-F5344CB8AC3E}">
        <p14:creationId xmlns:p14="http://schemas.microsoft.com/office/powerpoint/2010/main" val="3211889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u="sng"/>
              <a:t>수개 많아야 수십 개의 데이터 센터들이 학습에 참여하는 </a:t>
            </a:r>
            <a:r>
              <a:rPr lang="ko-KR" altLang="en-US" sz="1200" b="1">
                <a:solidFill>
                  <a:schemeClr val="bg1">
                    <a:lumMod val="75000"/>
                  </a:schemeClr>
                </a:solidFill>
              </a:rPr>
              <a:t>사일로</a:t>
            </a:r>
            <a:r>
              <a:rPr lang="en-US" altLang="ko-KR" sz="1200" b="1">
                <a:solidFill>
                  <a:schemeClr val="bg1">
                    <a:lumMod val="75000"/>
                  </a:schemeClr>
                </a:solidFill>
              </a:rPr>
              <a:t>-</a:t>
            </a:r>
            <a:r>
              <a:rPr lang="ko-KR" altLang="en-US" sz="1200" b="1">
                <a:solidFill>
                  <a:schemeClr val="bg1">
                    <a:lumMod val="75000"/>
                  </a:schemeClr>
                </a:solidFill>
              </a:rPr>
              <a:t>교차 연합학습과 달리</a:t>
            </a:r>
            <a:r>
              <a:rPr lang="en-US" altLang="ko-KR" sz="1200" b="1">
                <a:solidFill>
                  <a:schemeClr val="bg1">
                    <a:lumMod val="75000"/>
                  </a:schemeClr>
                </a:solidFill>
              </a:rPr>
              <a:t>, </a:t>
            </a:r>
            <a:r>
              <a:rPr lang="en-US" altLang="ko-KR">
                <a:latin typeface="맑은 고딕" panose="020B0503020000020004" pitchFamily="50" charset="-127"/>
                <a:ea typeface="맑은 고딕" panose="020B0503020000020004" pitchFamily="50" charset="-127"/>
              </a:rPr>
              <a:t>♥♥♥ </a:t>
            </a:r>
            <a:r>
              <a:rPr lang="ko-KR" altLang="en-US" sz="1200" u="sng"/>
              <a:t>디바이스</a:t>
            </a:r>
            <a:r>
              <a:rPr lang="en-US" altLang="ko-KR" sz="1200" u="sng"/>
              <a:t>-</a:t>
            </a:r>
            <a:r>
              <a:rPr lang="ko-KR" altLang="en-US" sz="1200" u="sng"/>
              <a:t>교차</a:t>
            </a:r>
            <a:r>
              <a:rPr lang="en-US" altLang="ko-KR" sz="1200" u="sng"/>
              <a:t> </a:t>
            </a:r>
            <a:r>
              <a:rPr lang="ko-KR" altLang="en-US" sz="1200" u="sng"/>
              <a:t>연합학습은</a:t>
            </a:r>
            <a:r>
              <a:rPr lang="ko-KR" altLang="en-US" sz="1200" b="0"/>
              <a:t> </a:t>
            </a:r>
            <a:r>
              <a:rPr lang="ko-KR" altLang="en-US" sz="1200" b="0">
                <a:latin typeface="맑은 고딕" panose="020B0503020000020004" pitchFamily="50" charset="-127"/>
                <a:ea typeface="맑은 고딕" panose="020B0503020000020004" pitchFamily="50" charset="-127"/>
              </a:rPr>
              <a:t>수십만</a:t>
            </a:r>
            <a:r>
              <a:rPr lang="en-US" altLang="ko-KR" sz="1200" b="0">
                <a:latin typeface="맑은 고딕" panose="020B0503020000020004" pitchFamily="50" charset="-127"/>
                <a:ea typeface="맑은 고딕" panose="020B0503020000020004" pitchFamily="50" charset="-127"/>
              </a:rPr>
              <a:t>,</a:t>
            </a:r>
            <a:r>
              <a:rPr lang="ko-KR" altLang="en-US" sz="1200" b="0">
                <a:latin typeface="맑은 고딕" panose="020B0503020000020004" pitchFamily="50" charset="-127"/>
                <a:ea typeface="맑은 고딕" panose="020B0503020000020004" pitchFamily="50" charset="-127"/>
              </a:rPr>
              <a:t> 수백만개 이상의 </a:t>
            </a:r>
            <a:r>
              <a:rPr lang="ko-KR" altLang="en-US" sz="1200">
                <a:solidFill>
                  <a:srgbClr val="FF0000"/>
                </a:solidFill>
              </a:rPr>
              <a:t>디바이스 들이 학습에 참여하는 시니리오로써</a:t>
            </a:r>
            <a:r>
              <a:rPr lang="en-US" altLang="ko-KR" sz="1200">
                <a:solidFill>
                  <a:srgbClr val="FF0000"/>
                </a:solidFill>
              </a:rPr>
              <a:t>, </a:t>
            </a:r>
            <a:r>
              <a:rPr lang="en-US" altLang="ko-KR">
                <a:latin typeface="맑은 고딕" panose="020B0503020000020004" pitchFamily="50" charset="-127"/>
                <a:ea typeface="맑은 고딕" panose="020B0503020000020004" pitchFamily="50" charset="-127"/>
              </a:rPr>
              <a:t>♥♥♥ </a:t>
            </a:r>
            <a:r>
              <a:rPr lang="ko-KR" altLang="en-US" sz="1200">
                <a:solidFill>
                  <a:srgbClr val="FF0000"/>
                </a:solidFill>
              </a:rPr>
              <a:t>데이터의 통계적 이질성과</a:t>
            </a:r>
            <a:r>
              <a:rPr lang="en-US" altLang="ko-KR" sz="1200">
                <a:solidFill>
                  <a:srgbClr val="FF0000"/>
                </a:solidFill>
              </a:rPr>
              <a:t> </a:t>
            </a:r>
            <a:r>
              <a:rPr lang="ko-KR" altLang="en-US" sz="1200">
                <a:solidFill>
                  <a:srgbClr val="FF0000"/>
                </a:solidFill>
              </a:rPr>
              <a:t>디바이스의 시스템적 이질성이라는 근원적인 문제를 내포하고 있습니다</a:t>
            </a:r>
            <a:r>
              <a:rPr lang="en-US" altLang="ko-KR" sz="1200">
                <a:solidFill>
                  <a:srgbClr val="FF0000"/>
                </a:solidFill>
              </a:rPr>
              <a:t>.</a:t>
            </a:r>
            <a:endParaRPr lang="ko-KR" altLang="en-US" b="0"/>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8</a:t>
            </a:fld>
            <a:endParaRPr lang="ko-KR" altLang="en-US" dirty="0"/>
          </a:p>
        </p:txBody>
      </p:sp>
    </p:spTree>
    <p:extLst>
      <p:ext uri="{BB962C8B-B14F-4D97-AF65-F5344CB8AC3E}">
        <p14:creationId xmlns:p14="http://schemas.microsoft.com/office/powerpoint/2010/main" val="22697814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54</a:t>
            </a:fld>
            <a:endParaRPr lang="ko-KR" altLang="en-US" dirty="0"/>
          </a:p>
        </p:txBody>
      </p:sp>
    </p:spTree>
    <p:extLst>
      <p:ext uri="{BB962C8B-B14F-4D97-AF65-F5344CB8AC3E}">
        <p14:creationId xmlns:p14="http://schemas.microsoft.com/office/powerpoint/2010/main" val="23789988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55</a:t>
            </a:fld>
            <a:endParaRPr lang="ko-KR" altLang="en-US" dirty="0"/>
          </a:p>
        </p:txBody>
      </p:sp>
    </p:spTree>
    <p:extLst>
      <p:ext uri="{BB962C8B-B14F-4D97-AF65-F5344CB8AC3E}">
        <p14:creationId xmlns:p14="http://schemas.microsoft.com/office/powerpoint/2010/main" val="490020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56</a:t>
            </a:fld>
            <a:endParaRPr lang="ko-KR" altLang="en-US" dirty="0"/>
          </a:p>
        </p:txBody>
      </p:sp>
    </p:spTree>
    <p:extLst>
      <p:ext uri="{BB962C8B-B14F-4D97-AF65-F5344CB8AC3E}">
        <p14:creationId xmlns:p14="http://schemas.microsoft.com/office/powerpoint/2010/main" val="14365269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57</a:t>
            </a:fld>
            <a:endParaRPr lang="ko-KR" altLang="en-US" dirty="0"/>
          </a:p>
        </p:txBody>
      </p:sp>
    </p:spTree>
    <p:extLst>
      <p:ext uri="{BB962C8B-B14F-4D97-AF65-F5344CB8AC3E}">
        <p14:creationId xmlns:p14="http://schemas.microsoft.com/office/powerpoint/2010/main" val="13471075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58</a:t>
            </a:fld>
            <a:endParaRPr lang="ko-KR" altLang="en-US" dirty="0"/>
          </a:p>
        </p:txBody>
      </p:sp>
    </p:spTree>
    <p:extLst>
      <p:ext uri="{BB962C8B-B14F-4D97-AF65-F5344CB8AC3E}">
        <p14:creationId xmlns:p14="http://schemas.microsoft.com/office/powerpoint/2010/main" val="16221205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latin typeface="맑은 고딕" panose="020B0503020000020004" pitchFamily="50" charset="-127"/>
                <a:ea typeface="맑은 고딕" panose="020B0503020000020004" pitchFamily="50" charset="-127"/>
              </a:rPr>
              <a:t>우선</a:t>
            </a:r>
            <a:r>
              <a:rPr lang="en-US" altLang="ko-KR">
                <a:latin typeface="맑은 고딕" panose="020B0503020000020004" pitchFamily="50" charset="-127"/>
                <a:ea typeface="맑은 고딕" panose="020B0503020000020004" pitchFamily="50" charset="-127"/>
              </a:rPr>
              <a:t>, [T1] </a:t>
            </a:r>
            <a:r>
              <a:rPr lang="ko-KR" altLang="en-US">
                <a:latin typeface="맑은 고딕" panose="020B0503020000020004" pitchFamily="50" charset="-127"/>
                <a:ea typeface="맑은 고딕" panose="020B0503020000020004" pitchFamily="50" charset="-127"/>
              </a:rPr>
              <a:t>개인화지원 연합학습의 기반기술로 활용될 </a:t>
            </a:r>
            <a:r>
              <a:rPr lang="en-US" altLang="ko-KR" sz="1200" b="0">
                <a:latin typeface="+mj-ea"/>
                <a:ea typeface="+mj-ea"/>
              </a:rPr>
              <a:t>MetaSense </a:t>
            </a:r>
            <a:r>
              <a:rPr lang="ko-KR" altLang="en-US" sz="1200" b="0">
                <a:latin typeface="+mj-ea"/>
                <a:ea typeface="+mj-ea"/>
              </a:rPr>
              <a:t>에 대해 소개드리겠습니다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는 공동연구기관인 </a:t>
            </a:r>
            <a:r>
              <a:rPr lang="en-US" altLang="ko-KR" sz="1200" b="0">
                <a:latin typeface="+mj-ea"/>
                <a:ea typeface="+mj-ea"/>
              </a:rPr>
              <a:t>KAIST </a:t>
            </a:r>
            <a:r>
              <a:rPr lang="ko-KR" altLang="en-US" sz="1200" b="0">
                <a:latin typeface="+mj-ea"/>
                <a:ea typeface="+mj-ea"/>
              </a:rPr>
              <a:t>이성주 교수 연구실의 대표적인 연구실적으로</a:t>
            </a:r>
            <a:r>
              <a:rPr lang="en-US" altLang="ko-KR" sz="1200" b="0">
                <a:latin typeface="+mj-ea"/>
                <a:ea typeface="+mj-ea"/>
              </a:rPr>
              <a:t>, MAML </a:t>
            </a:r>
            <a:r>
              <a:rPr lang="ko-KR" altLang="en-US" sz="1200" b="0">
                <a:latin typeface="+mj-ea"/>
                <a:ea typeface="+mj-ea"/>
              </a:rPr>
              <a:t>즉 </a:t>
            </a:r>
            <a:r>
              <a:rPr lang="en-US" altLang="ko-KR" sz="1200" b="0">
                <a:latin typeface="+mj-ea"/>
                <a:ea typeface="+mj-ea"/>
              </a:rPr>
              <a:t>Model-Agnostic Meta-Learning </a:t>
            </a:r>
            <a:r>
              <a:rPr lang="ko-KR" altLang="en-US" sz="1200" b="0">
                <a:latin typeface="+mj-ea"/>
                <a:ea typeface="+mj-ea"/>
              </a:rPr>
              <a:t>을 기반으로 사용자 및 디바이스의 특징을 반영하기 위한 적응적 학습기술입니다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MAML</a:t>
            </a:r>
            <a:r>
              <a:rPr lang="ko-KR" altLang="en-US" sz="1200" b="0">
                <a:latin typeface="+mj-ea"/>
                <a:ea typeface="+mj-ea"/>
              </a:rPr>
              <a:t>과 </a:t>
            </a:r>
            <a:r>
              <a:rPr lang="en-US" altLang="ko-KR" sz="1200" b="0">
                <a:latin typeface="+mj-ea"/>
                <a:ea typeface="+mj-ea"/>
              </a:rPr>
              <a:t>MetaSense</a:t>
            </a:r>
            <a:r>
              <a:rPr lang="ko-KR" altLang="en-US" sz="1200" b="0">
                <a:latin typeface="+mj-ea"/>
                <a:ea typeface="+mj-ea"/>
              </a:rPr>
              <a:t>의 차이점은</a:t>
            </a:r>
            <a:r>
              <a:rPr lang="en-US" altLang="ko-KR" sz="1200" b="0">
                <a:latin typeface="+mj-ea"/>
                <a:ea typeface="+mj-ea"/>
              </a:rPr>
              <a:t> </a:t>
            </a:r>
            <a:r>
              <a:rPr lang="ko-KR" altLang="en-US" sz="1200" b="0">
                <a:latin typeface="+mj-ea"/>
                <a:ea typeface="+mj-ea"/>
              </a:rPr>
              <a:t>메타러닝의 학습단위인 </a:t>
            </a:r>
            <a:r>
              <a:rPr lang="en-US" altLang="ko-KR" sz="1200" b="0">
                <a:latin typeface="+mj-ea"/>
                <a:ea typeface="+mj-ea"/>
              </a:rPr>
              <a:t>task </a:t>
            </a:r>
            <a:r>
              <a:rPr lang="ko-KR" altLang="en-US" sz="1200" b="0">
                <a:latin typeface="+mj-ea"/>
                <a:ea typeface="+mj-ea"/>
              </a:rPr>
              <a:t>의 결정 방법에 있습니다</a:t>
            </a:r>
            <a:r>
              <a:rPr lang="en-US" altLang="ko-KR" sz="1200" b="0">
                <a:latin typeface="+mj-ea"/>
                <a:ea typeface="+mj-ea"/>
              </a:rPr>
              <a:t>. </a:t>
            </a:r>
            <a:r>
              <a:rPr lang="ko-KR" altLang="en-US" sz="1200" b="0">
                <a:latin typeface="+mj-ea"/>
                <a:ea typeface="+mj-ea"/>
              </a:rPr>
              <a:t>그림의 빨간색 </a:t>
            </a:r>
            <a:r>
              <a:rPr lang="en-US" altLang="ko-KR" sz="1200" b="0">
                <a:latin typeface="+mj-ea"/>
                <a:ea typeface="+mj-ea"/>
              </a:rPr>
              <a:t>box </a:t>
            </a:r>
            <a:r>
              <a:rPr lang="ko-KR" altLang="en-US" sz="1200" b="0">
                <a:latin typeface="+mj-ea"/>
                <a:ea typeface="+mj-ea"/>
              </a:rPr>
              <a:t>에 해당하는 부분입니다</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a:latin typeface="맑은 고딕" panose="020B0503020000020004" pitchFamily="50" charset="-127"/>
                <a:ea typeface="맑은 고딕" panose="020B0503020000020004" pitchFamily="50" charset="-127"/>
              </a:rPr>
              <a:t>전통적인 </a:t>
            </a:r>
            <a:r>
              <a:rPr lang="en-US" altLang="ko-KR" sz="1200" b="0">
                <a:latin typeface="+mj-ea"/>
                <a:ea typeface="+mj-ea"/>
              </a:rPr>
              <a:t>MAML</a:t>
            </a:r>
            <a:r>
              <a:rPr lang="ko-KR" altLang="en-US" sz="1200" b="0">
                <a:latin typeface="+mj-ea"/>
                <a:ea typeface="+mj-ea"/>
              </a:rPr>
              <a:t>에서는 모델이 활용되는 </a:t>
            </a:r>
            <a:r>
              <a:rPr lang="en-US" altLang="ko-KR" sz="1200" b="0">
                <a:latin typeface="+mj-ea"/>
                <a:ea typeface="+mj-ea"/>
              </a:rPr>
              <a:t>domain </a:t>
            </a:r>
            <a:r>
              <a:rPr lang="ko-KR" altLang="en-US" sz="1200" b="0">
                <a:latin typeface="+mj-ea"/>
                <a:ea typeface="+mj-ea"/>
              </a:rPr>
              <a:t>의 특성을 고려하지 않고 </a:t>
            </a:r>
            <a:r>
              <a:rPr lang="en-US" altLang="ko-KR" sz="1200" b="0">
                <a:latin typeface="+mj-ea"/>
                <a:ea typeface="+mj-ea"/>
              </a:rPr>
              <a:t>task</a:t>
            </a:r>
            <a:r>
              <a:rPr lang="ko-KR" altLang="en-US" sz="1200" b="0">
                <a:latin typeface="+mj-ea"/>
                <a:ea typeface="+mj-ea"/>
              </a:rPr>
              <a:t>를 </a:t>
            </a:r>
            <a:r>
              <a:rPr lang="en-US" altLang="ko-KR" sz="1200" b="0">
                <a:latin typeface="+mj-ea"/>
                <a:ea typeface="+mj-ea"/>
              </a:rPr>
              <a:t>random generation</a:t>
            </a:r>
            <a:r>
              <a:rPr lang="ko-KR" altLang="en-US" sz="1200" b="0">
                <a:latin typeface="+mj-ea"/>
                <a:ea typeface="+mj-ea"/>
              </a:rPr>
              <a:t>하는 반면</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en-US" altLang="ko-KR" sz="1200" b="0">
                <a:latin typeface="+mj-ea"/>
                <a:ea typeface="+mj-ea"/>
              </a:rPr>
              <a:t>MetaSense </a:t>
            </a:r>
            <a:r>
              <a:rPr lang="ko-KR" altLang="en-US" sz="1200" b="0">
                <a:latin typeface="+mj-ea"/>
                <a:ea typeface="+mj-ea"/>
              </a:rPr>
              <a:t>에서는 모바일 환경에서의 특성</a:t>
            </a:r>
            <a:r>
              <a:rPr lang="en-US" altLang="ko-KR" sz="1200" b="0">
                <a:latin typeface="+mj-ea"/>
                <a:ea typeface="+mj-ea"/>
              </a:rPr>
              <a:t>, </a:t>
            </a:r>
            <a:r>
              <a:rPr lang="en-US" altLang="ko-KR">
                <a:latin typeface="맑은 고딕" panose="020B0503020000020004" pitchFamily="50" charset="-127"/>
                <a:ea typeface="맑은 고딕" panose="020B0503020000020004" pitchFamily="50" charset="-127"/>
              </a:rPr>
              <a:t>♥♥♥ </a:t>
            </a:r>
            <a:r>
              <a:rPr lang="ko-KR" altLang="en-US" sz="1200" b="0">
                <a:latin typeface="+mj-ea"/>
                <a:ea typeface="+mj-ea"/>
              </a:rPr>
              <a:t>즉 </a:t>
            </a:r>
            <a:r>
              <a:rPr lang="en-US" altLang="ko-KR" sz="1200" b="0">
                <a:latin typeface="+mj-ea"/>
                <a:ea typeface="+mj-ea"/>
              </a:rPr>
              <a:t>user </a:t>
            </a:r>
            <a:r>
              <a:rPr lang="ko-KR" altLang="en-US" sz="1200" b="0">
                <a:latin typeface="+mj-ea"/>
                <a:ea typeface="+mj-ea"/>
              </a:rPr>
              <a:t>간 상이한 센싱 환경</a:t>
            </a:r>
            <a:r>
              <a:rPr lang="en-US" altLang="ko-KR" sz="1200" b="0">
                <a:latin typeface="+mj-ea"/>
                <a:ea typeface="+mj-ea"/>
              </a:rPr>
              <a:t>, </a:t>
            </a:r>
            <a:r>
              <a:rPr lang="ko-KR" altLang="en-US" sz="1200" b="0">
                <a:latin typeface="+mj-ea"/>
                <a:ea typeface="+mj-ea"/>
              </a:rPr>
              <a:t>데이터의 부족</a:t>
            </a:r>
            <a:r>
              <a:rPr lang="en-US" altLang="ko-KR" sz="1200" b="0">
                <a:latin typeface="+mj-ea"/>
                <a:ea typeface="+mj-ea"/>
              </a:rPr>
              <a:t>, classification space</a:t>
            </a:r>
            <a:r>
              <a:rPr lang="ko-KR" altLang="en-US" sz="1200" b="0">
                <a:latin typeface="+mj-ea"/>
                <a:ea typeface="+mj-ea"/>
              </a:rPr>
              <a:t>의 일관성을 고려한 세가지 </a:t>
            </a:r>
            <a:r>
              <a:rPr lang="en-US" altLang="ko-KR" sz="1200" b="0">
                <a:latin typeface="+mj-ea"/>
                <a:ea typeface="+mj-ea"/>
              </a:rPr>
              <a:t>task generation </a:t>
            </a:r>
            <a:r>
              <a:rPr lang="ko-KR" altLang="en-US" sz="1200" b="0">
                <a:latin typeface="+mj-ea"/>
                <a:ea typeface="+mj-ea"/>
              </a:rPr>
              <a:t>전략을 활용하게 됩니다</a:t>
            </a:r>
            <a:r>
              <a:rPr lang="en-US" altLang="ko-KR" sz="1200" b="0">
                <a:latin typeface="+mj-ea"/>
                <a:ea typeface="+mj-ea"/>
              </a:rPr>
              <a:t>.</a:t>
            </a:r>
            <a:endParaRPr lang="ko-KR" altLang="en-US"/>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59</a:t>
            </a:fld>
            <a:endParaRPr lang="ko-KR" altLang="en-US" dirty="0"/>
          </a:p>
        </p:txBody>
      </p:sp>
    </p:spTree>
    <p:extLst>
      <p:ext uri="{BB962C8B-B14F-4D97-AF65-F5344CB8AC3E}">
        <p14:creationId xmlns:p14="http://schemas.microsoft.com/office/powerpoint/2010/main" val="136015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u="sng"/>
              <a:t>수개 많아야 수십 개의 데이터 센터들이 학습에 참여하는 </a:t>
            </a:r>
            <a:r>
              <a:rPr lang="ko-KR" altLang="en-US" sz="1200" b="1">
                <a:solidFill>
                  <a:schemeClr val="bg1">
                    <a:lumMod val="75000"/>
                  </a:schemeClr>
                </a:solidFill>
              </a:rPr>
              <a:t>사일로</a:t>
            </a:r>
            <a:r>
              <a:rPr lang="en-US" altLang="ko-KR" sz="1200" b="1">
                <a:solidFill>
                  <a:schemeClr val="bg1">
                    <a:lumMod val="75000"/>
                  </a:schemeClr>
                </a:solidFill>
              </a:rPr>
              <a:t>-</a:t>
            </a:r>
            <a:r>
              <a:rPr lang="ko-KR" altLang="en-US" sz="1200" b="1">
                <a:solidFill>
                  <a:schemeClr val="bg1">
                    <a:lumMod val="75000"/>
                  </a:schemeClr>
                </a:solidFill>
              </a:rPr>
              <a:t>교차 연합학습과 달리</a:t>
            </a:r>
            <a:r>
              <a:rPr lang="en-US" altLang="ko-KR" sz="1200" b="1">
                <a:solidFill>
                  <a:schemeClr val="bg1">
                    <a:lumMod val="75000"/>
                  </a:schemeClr>
                </a:solidFill>
              </a:rPr>
              <a:t>, </a:t>
            </a:r>
            <a:r>
              <a:rPr lang="en-US" altLang="ko-KR">
                <a:latin typeface="맑은 고딕" panose="020B0503020000020004" pitchFamily="50" charset="-127"/>
                <a:ea typeface="맑은 고딕" panose="020B0503020000020004" pitchFamily="50" charset="-127"/>
              </a:rPr>
              <a:t>♥♥♥ </a:t>
            </a:r>
            <a:r>
              <a:rPr lang="ko-KR" altLang="en-US" sz="1200" u="sng"/>
              <a:t>디바이스</a:t>
            </a:r>
            <a:r>
              <a:rPr lang="en-US" altLang="ko-KR" sz="1200" u="sng"/>
              <a:t>-</a:t>
            </a:r>
            <a:r>
              <a:rPr lang="ko-KR" altLang="en-US" sz="1200" u="sng"/>
              <a:t>교차</a:t>
            </a:r>
            <a:r>
              <a:rPr lang="en-US" altLang="ko-KR" sz="1200" u="sng"/>
              <a:t> </a:t>
            </a:r>
            <a:r>
              <a:rPr lang="ko-KR" altLang="en-US" sz="1200" u="sng"/>
              <a:t>연합학습은</a:t>
            </a:r>
            <a:r>
              <a:rPr lang="ko-KR" altLang="en-US" sz="1200" b="0"/>
              <a:t> </a:t>
            </a:r>
            <a:r>
              <a:rPr lang="ko-KR" altLang="en-US" sz="1200" b="0">
                <a:latin typeface="맑은 고딕" panose="020B0503020000020004" pitchFamily="50" charset="-127"/>
                <a:ea typeface="맑은 고딕" panose="020B0503020000020004" pitchFamily="50" charset="-127"/>
              </a:rPr>
              <a:t>수십만</a:t>
            </a:r>
            <a:r>
              <a:rPr lang="en-US" altLang="ko-KR" sz="1200" b="0">
                <a:latin typeface="맑은 고딕" panose="020B0503020000020004" pitchFamily="50" charset="-127"/>
                <a:ea typeface="맑은 고딕" panose="020B0503020000020004" pitchFamily="50" charset="-127"/>
              </a:rPr>
              <a:t>,</a:t>
            </a:r>
            <a:r>
              <a:rPr lang="ko-KR" altLang="en-US" sz="1200" b="0">
                <a:latin typeface="맑은 고딕" panose="020B0503020000020004" pitchFamily="50" charset="-127"/>
                <a:ea typeface="맑은 고딕" panose="020B0503020000020004" pitchFamily="50" charset="-127"/>
              </a:rPr>
              <a:t> 수백만개 이상의 </a:t>
            </a:r>
            <a:r>
              <a:rPr lang="ko-KR" altLang="en-US" sz="1200">
                <a:solidFill>
                  <a:srgbClr val="FF0000"/>
                </a:solidFill>
              </a:rPr>
              <a:t>디바이스 들이 학습에 참여하는 시니리오로써</a:t>
            </a:r>
            <a:r>
              <a:rPr lang="en-US" altLang="ko-KR" sz="1200">
                <a:solidFill>
                  <a:srgbClr val="FF0000"/>
                </a:solidFill>
              </a:rPr>
              <a:t>, </a:t>
            </a:r>
            <a:r>
              <a:rPr lang="en-US" altLang="ko-KR">
                <a:latin typeface="맑은 고딕" panose="020B0503020000020004" pitchFamily="50" charset="-127"/>
                <a:ea typeface="맑은 고딕" panose="020B0503020000020004" pitchFamily="50" charset="-127"/>
              </a:rPr>
              <a:t>♥♥♥ </a:t>
            </a:r>
            <a:r>
              <a:rPr lang="ko-KR" altLang="en-US" sz="1200">
                <a:solidFill>
                  <a:srgbClr val="FF0000"/>
                </a:solidFill>
              </a:rPr>
              <a:t>데이터의 통계적 이질성과</a:t>
            </a:r>
            <a:r>
              <a:rPr lang="en-US" altLang="ko-KR" sz="1200">
                <a:solidFill>
                  <a:srgbClr val="FF0000"/>
                </a:solidFill>
              </a:rPr>
              <a:t> </a:t>
            </a:r>
            <a:r>
              <a:rPr lang="ko-KR" altLang="en-US" sz="1200">
                <a:solidFill>
                  <a:srgbClr val="FF0000"/>
                </a:solidFill>
              </a:rPr>
              <a:t>디바이스의 시스템적 이질성이라는 근원적인 문제를 내포하고 있습니다</a:t>
            </a:r>
            <a:r>
              <a:rPr lang="en-US" altLang="ko-KR" sz="1200">
                <a:solidFill>
                  <a:srgbClr val="FF0000"/>
                </a:solidFill>
              </a:rPr>
              <a:t>.</a:t>
            </a:r>
            <a:endParaRPr lang="ko-KR" altLang="en-US" b="0"/>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9</a:t>
            </a:fld>
            <a:endParaRPr lang="ko-KR" altLang="en-US" dirty="0"/>
          </a:p>
        </p:txBody>
      </p:sp>
    </p:spTree>
    <p:extLst>
      <p:ext uri="{BB962C8B-B14F-4D97-AF65-F5344CB8AC3E}">
        <p14:creationId xmlns:p14="http://schemas.microsoft.com/office/powerpoint/2010/main" val="1935671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u="sng"/>
              <a:t>수개 많아야 수십 개의 데이터 센터들이 학습에 참여하는 </a:t>
            </a:r>
            <a:r>
              <a:rPr lang="ko-KR" altLang="en-US" sz="1200" b="1">
                <a:solidFill>
                  <a:schemeClr val="bg1">
                    <a:lumMod val="75000"/>
                  </a:schemeClr>
                </a:solidFill>
              </a:rPr>
              <a:t>사일로</a:t>
            </a:r>
            <a:r>
              <a:rPr lang="en-US" altLang="ko-KR" sz="1200" b="1">
                <a:solidFill>
                  <a:schemeClr val="bg1">
                    <a:lumMod val="75000"/>
                  </a:schemeClr>
                </a:solidFill>
              </a:rPr>
              <a:t>-</a:t>
            </a:r>
            <a:r>
              <a:rPr lang="ko-KR" altLang="en-US" sz="1200" b="1">
                <a:solidFill>
                  <a:schemeClr val="bg1">
                    <a:lumMod val="75000"/>
                  </a:schemeClr>
                </a:solidFill>
              </a:rPr>
              <a:t>교차 연합학습과 달리</a:t>
            </a:r>
            <a:r>
              <a:rPr lang="en-US" altLang="ko-KR" sz="1200" b="1">
                <a:solidFill>
                  <a:schemeClr val="bg1">
                    <a:lumMod val="75000"/>
                  </a:schemeClr>
                </a:solidFill>
              </a:rPr>
              <a:t>, </a:t>
            </a:r>
            <a:r>
              <a:rPr lang="en-US" altLang="ko-KR">
                <a:latin typeface="맑은 고딕" panose="020B0503020000020004" pitchFamily="50" charset="-127"/>
                <a:ea typeface="맑은 고딕" panose="020B0503020000020004" pitchFamily="50" charset="-127"/>
              </a:rPr>
              <a:t>♥♥♥ </a:t>
            </a:r>
            <a:r>
              <a:rPr lang="ko-KR" altLang="en-US" sz="1200" u="sng"/>
              <a:t>디바이스</a:t>
            </a:r>
            <a:r>
              <a:rPr lang="en-US" altLang="ko-KR" sz="1200" u="sng"/>
              <a:t>-</a:t>
            </a:r>
            <a:r>
              <a:rPr lang="ko-KR" altLang="en-US" sz="1200" u="sng"/>
              <a:t>교차</a:t>
            </a:r>
            <a:r>
              <a:rPr lang="en-US" altLang="ko-KR" sz="1200" u="sng"/>
              <a:t> </a:t>
            </a:r>
            <a:r>
              <a:rPr lang="ko-KR" altLang="en-US" sz="1200" u="sng"/>
              <a:t>연합학습은</a:t>
            </a:r>
            <a:r>
              <a:rPr lang="ko-KR" altLang="en-US" sz="1200" b="0"/>
              <a:t> </a:t>
            </a:r>
            <a:r>
              <a:rPr lang="ko-KR" altLang="en-US" sz="1200" b="0">
                <a:latin typeface="맑은 고딕" panose="020B0503020000020004" pitchFamily="50" charset="-127"/>
                <a:ea typeface="맑은 고딕" panose="020B0503020000020004" pitchFamily="50" charset="-127"/>
              </a:rPr>
              <a:t>수십만</a:t>
            </a:r>
            <a:r>
              <a:rPr lang="en-US" altLang="ko-KR" sz="1200" b="0">
                <a:latin typeface="맑은 고딕" panose="020B0503020000020004" pitchFamily="50" charset="-127"/>
                <a:ea typeface="맑은 고딕" panose="020B0503020000020004" pitchFamily="50" charset="-127"/>
              </a:rPr>
              <a:t>,</a:t>
            </a:r>
            <a:r>
              <a:rPr lang="ko-KR" altLang="en-US" sz="1200" b="0">
                <a:latin typeface="맑은 고딕" panose="020B0503020000020004" pitchFamily="50" charset="-127"/>
                <a:ea typeface="맑은 고딕" panose="020B0503020000020004" pitchFamily="50" charset="-127"/>
              </a:rPr>
              <a:t> 수백만개 이상의 </a:t>
            </a:r>
            <a:r>
              <a:rPr lang="ko-KR" altLang="en-US" sz="1200">
                <a:solidFill>
                  <a:srgbClr val="FF0000"/>
                </a:solidFill>
              </a:rPr>
              <a:t>디바이스 들이 학습에 참여하는 시니리오로써</a:t>
            </a:r>
            <a:r>
              <a:rPr lang="en-US" altLang="ko-KR" sz="1200">
                <a:solidFill>
                  <a:srgbClr val="FF0000"/>
                </a:solidFill>
              </a:rPr>
              <a:t>, </a:t>
            </a:r>
            <a:r>
              <a:rPr lang="en-US" altLang="ko-KR">
                <a:latin typeface="맑은 고딕" panose="020B0503020000020004" pitchFamily="50" charset="-127"/>
                <a:ea typeface="맑은 고딕" panose="020B0503020000020004" pitchFamily="50" charset="-127"/>
              </a:rPr>
              <a:t>♥♥♥ </a:t>
            </a:r>
            <a:r>
              <a:rPr lang="ko-KR" altLang="en-US" sz="1200">
                <a:solidFill>
                  <a:srgbClr val="FF0000"/>
                </a:solidFill>
              </a:rPr>
              <a:t>데이터의 통계적 이질성과</a:t>
            </a:r>
            <a:r>
              <a:rPr lang="en-US" altLang="ko-KR" sz="1200">
                <a:solidFill>
                  <a:srgbClr val="FF0000"/>
                </a:solidFill>
              </a:rPr>
              <a:t> </a:t>
            </a:r>
            <a:r>
              <a:rPr lang="ko-KR" altLang="en-US" sz="1200">
                <a:solidFill>
                  <a:srgbClr val="FF0000"/>
                </a:solidFill>
              </a:rPr>
              <a:t>디바이스의 시스템적 이질성이라는 근원적인 문제를 내포하고 있습니다</a:t>
            </a:r>
            <a:r>
              <a:rPr lang="en-US" altLang="ko-KR" sz="1200">
                <a:solidFill>
                  <a:srgbClr val="FF0000"/>
                </a:solidFill>
              </a:rPr>
              <a:t>.</a:t>
            </a:r>
            <a:endParaRPr lang="ko-KR" altLang="en-US" b="0"/>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10</a:t>
            </a:fld>
            <a:endParaRPr lang="ko-KR" altLang="en-US" dirty="0"/>
          </a:p>
        </p:txBody>
      </p:sp>
    </p:spTree>
    <p:extLst>
      <p:ext uri="{BB962C8B-B14F-4D97-AF65-F5344CB8AC3E}">
        <p14:creationId xmlns:p14="http://schemas.microsoft.com/office/powerpoint/2010/main" val="204007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u="sng"/>
              <a:t>수개 많아야 수십 개의 데이터 센터들이 학습에 참여하는 </a:t>
            </a:r>
            <a:r>
              <a:rPr lang="ko-KR" altLang="en-US" sz="1200" b="1">
                <a:solidFill>
                  <a:schemeClr val="bg1">
                    <a:lumMod val="75000"/>
                  </a:schemeClr>
                </a:solidFill>
              </a:rPr>
              <a:t>사일로</a:t>
            </a:r>
            <a:r>
              <a:rPr lang="en-US" altLang="ko-KR" sz="1200" b="1">
                <a:solidFill>
                  <a:schemeClr val="bg1">
                    <a:lumMod val="75000"/>
                  </a:schemeClr>
                </a:solidFill>
              </a:rPr>
              <a:t>-</a:t>
            </a:r>
            <a:r>
              <a:rPr lang="ko-KR" altLang="en-US" sz="1200" b="1">
                <a:solidFill>
                  <a:schemeClr val="bg1">
                    <a:lumMod val="75000"/>
                  </a:schemeClr>
                </a:solidFill>
              </a:rPr>
              <a:t>교차 연합학습과 달리</a:t>
            </a:r>
            <a:r>
              <a:rPr lang="en-US" altLang="ko-KR" sz="1200" b="1">
                <a:solidFill>
                  <a:schemeClr val="bg1">
                    <a:lumMod val="75000"/>
                  </a:schemeClr>
                </a:solidFill>
              </a:rPr>
              <a:t>, </a:t>
            </a:r>
            <a:r>
              <a:rPr lang="en-US" altLang="ko-KR">
                <a:latin typeface="맑은 고딕" panose="020B0503020000020004" pitchFamily="50" charset="-127"/>
                <a:ea typeface="맑은 고딕" panose="020B0503020000020004" pitchFamily="50" charset="-127"/>
              </a:rPr>
              <a:t>♥♥♥ </a:t>
            </a:r>
            <a:r>
              <a:rPr lang="ko-KR" altLang="en-US" sz="1200" u="sng"/>
              <a:t>디바이스</a:t>
            </a:r>
            <a:r>
              <a:rPr lang="en-US" altLang="ko-KR" sz="1200" u="sng"/>
              <a:t>-</a:t>
            </a:r>
            <a:r>
              <a:rPr lang="ko-KR" altLang="en-US" sz="1200" u="sng"/>
              <a:t>교차</a:t>
            </a:r>
            <a:r>
              <a:rPr lang="en-US" altLang="ko-KR" sz="1200" u="sng"/>
              <a:t> </a:t>
            </a:r>
            <a:r>
              <a:rPr lang="ko-KR" altLang="en-US" sz="1200" u="sng"/>
              <a:t>연합학습은</a:t>
            </a:r>
            <a:r>
              <a:rPr lang="ko-KR" altLang="en-US" sz="1200" b="0"/>
              <a:t> </a:t>
            </a:r>
            <a:r>
              <a:rPr lang="ko-KR" altLang="en-US" sz="1200" b="0">
                <a:latin typeface="맑은 고딕" panose="020B0503020000020004" pitchFamily="50" charset="-127"/>
                <a:ea typeface="맑은 고딕" panose="020B0503020000020004" pitchFamily="50" charset="-127"/>
              </a:rPr>
              <a:t>수십만</a:t>
            </a:r>
            <a:r>
              <a:rPr lang="en-US" altLang="ko-KR" sz="1200" b="0">
                <a:latin typeface="맑은 고딕" panose="020B0503020000020004" pitchFamily="50" charset="-127"/>
                <a:ea typeface="맑은 고딕" panose="020B0503020000020004" pitchFamily="50" charset="-127"/>
              </a:rPr>
              <a:t>,</a:t>
            </a:r>
            <a:r>
              <a:rPr lang="ko-KR" altLang="en-US" sz="1200" b="0">
                <a:latin typeface="맑은 고딕" panose="020B0503020000020004" pitchFamily="50" charset="-127"/>
                <a:ea typeface="맑은 고딕" panose="020B0503020000020004" pitchFamily="50" charset="-127"/>
              </a:rPr>
              <a:t> 수백만개 이상의 </a:t>
            </a:r>
            <a:r>
              <a:rPr lang="ko-KR" altLang="en-US" sz="1200">
                <a:solidFill>
                  <a:srgbClr val="FF0000"/>
                </a:solidFill>
              </a:rPr>
              <a:t>디바이스 들이 학습에 참여하는 시니리오로써</a:t>
            </a:r>
            <a:r>
              <a:rPr lang="en-US" altLang="ko-KR" sz="1200">
                <a:solidFill>
                  <a:srgbClr val="FF0000"/>
                </a:solidFill>
              </a:rPr>
              <a:t>, </a:t>
            </a:r>
            <a:r>
              <a:rPr lang="en-US" altLang="ko-KR">
                <a:latin typeface="맑은 고딕" panose="020B0503020000020004" pitchFamily="50" charset="-127"/>
                <a:ea typeface="맑은 고딕" panose="020B0503020000020004" pitchFamily="50" charset="-127"/>
              </a:rPr>
              <a:t>♥♥♥ </a:t>
            </a:r>
            <a:r>
              <a:rPr lang="ko-KR" altLang="en-US" sz="1200">
                <a:solidFill>
                  <a:srgbClr val="FF0000"/>
                </a:solidFill>
              </a:rPr>
              <a:t>데이터의 통계적 이질성과</a:t>
            </a:r>
            <a:r>
              <a:rPr lang="en-US" altLang="ko-KR" sz="1200">
                <a:solidFill>
                  <a:srgbClr val="FF0000"/>
                </a:solidFill>
              </a:rPr>
              <a:t> </a:t>
            </a:r>
            <a:r>
              <a:rPr lang="ko-KR" altLang="en-US" sz="1200">
                <a:solidFill>
                  <a:srgbClr val="FF0000"/>
                </a:solidFill>
              </a:rPr>
              <a:t>디바이스의 시스템적 이질성이라는 근원적인 문제를 내포하고 있습니다</a:t>
            </a:r>
            <a:r>
              <a:rPr lang="en-US" altLang="ko-KR" sz="1200">
                <a:solidFill>
                  <a:srgbClr val="FF0000"/>
                </a:solidFill>
              </a:rPr>
              <a:t>.</a:t>
            </a:r>
            <a:endParaRPr lang="ko-KR" altLang="en-US" b="0"/>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11</a:t>
            </a:fld>
            <a:endParaRPr lang="ko-KR" altLang="en-US" dirty="0"/>
          </a:p>
        </p:txBody>
      </p:sp>
    </p:spTree>
    <p:extLst>
      <p:ext uri="{BB962C8B-B14F-4D97-AF65-F5344CB8AC3E}">
        <p14:creationId xmlns:p14="http://schemas.microsoft.com/office/powerpoint/2010/main" val="2680146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u="sng"/>
              <a:t>수개 많아야 수십 개의 데이터 센터들이 학습에 참여하는 </a:t>
            </a:r>
            <a:r>
              <a:rPr lang="ko-KR" altLang="en-US" sz="1200" b="1">
                <a:solidFill>
                  <a:schemeClr val="bg1">
                    <a:lumMod val="75000"/>
                  </a:schemeClr>
                </a:solidFill>
              </a:rPr>
              <a:t>사일로</a:t>
            </a:r>
            <a:r>
              <a:rPr lang="en-US" altLang="ko-KR" sz="1200" b="1">
                <a:solidFill>
                  <a:schemeClr val="bg1">
                    <a:lumMod val="75000"/>
                  </a:schemeClr>
                </a:solidFill>
              </a:rPr>
              <a:t>-</a:t>
            </a:r>
            <a:r>
              <a:rPr lang="ko-KR" altLang="en-US" sz="1200" b="1">
                <a:solidFill>
                  <a:schemeClr val="bg1">
                    <a:lumMod val="75000"/>
                  </a:schemeClr>
                </a:solidFill>
              </a:rPr>
              <a:t>교차 연합학습과 달리</a:t>
            </a:r>
            <a:r>
              <a:rPr lang="en-US" altLang="ko-KR" sz="1200" b="1">
                <a:solidFill>
                  <a:schemeClr val="bg1">
                    <a:lumMod val="75000"/>
                  </a:schemeClr>
                </a:solidFill>
              </a:rPr>
              <a:t>, </a:t>
            </a:r>
            <a:r>
              <a:rPr lang="en-US" altLang="ko-KR">
                <a:latin typeface="맑은 고딕" panose="020B0503020000020004" pitchFamily="50" charset="-127"/>
                <a:ea typeface="맑은 고딕" panose="020B0503020000020004" pitchFamily="50" charset="-127"/>
              </a:rPr>
              <a:t>♥♥♥ </a:t>
            </a:r>
            <a:r>
              <a:rPr lang="ko-KR" altLang="en-US" sz="1200" u="sng"/>
              <a:t>디바이스</a:t>
            </a:r>
            <a:r>
              <a:rPr lang="en-US" altLang="ko-KR" sz="1200" u="sng"/>
              <a:t>-</a:t>
            </a:r>
            <a:r>
              <a:rPr lang="ko-KR" altLang="en-US" sz="1200" u="sng"/>
              <a:t>교차</a:t>
            </a:r>
            <a:r>
              <a:rPr lang="en-US" altLang="ko-KR" sz="1200" u="sng"/>
              <a:t> </a:t>
            </a:r>
            <a:r>
              <a:rPr lang="ko-KR" altLang="en-US" sz="1200" u="sng"/>
              <a:t>연합학습은</a:t>
            </a:r>
            <a:r>
              <a:rPr lang="ko-KR" altLang="en-US" sz="1200" b="0"/>
              <a:t> </a:t>
            </a:r>
            <a:r>
              <a:rPr lang="ko-KR" altLang="en-US" sz="1200" b="0">
                <a:latin typeface="맑은 고딕" panose="020B0503020000020004" pitchFamily="50" charset="-127"/>
                <a:ea typeface="맑은 고딕" panose="020B0503020000020004" pitchFamily="50" charset="-127"/>
              </a:rPr>
              <a:t>수십만</a:t>
            </a:r>
            <a:r>
              <a:rPr lang="en-US" altLang="ko-KR" sz="1200" b="0">
                <a:latin typeface="맑은 고딕" panose="020B0503020000020004" pitchFamily="50" charset="-127"/>
                <a:ea typeface="맑은 고딕" panose="020B0503020000020004" pitchFamily="50" charset="-127"/>
              </a:rPr>
              <a:t>,</a:t>
            </a:r>
            <a:r>
              <a:rPr lang="ko-KR" altLang="en-US" sz="1200" b="0">
                <a:latin typeface="맑은 고딕" panose="020B0503020000020004" pitchFamily="50" charset="-127"/>
                <a:ea typeface="맑은 고딕" panose="020B0503020000020004" pitchFamily="50" charset="-127"/>
              </a:rPr>
              <a:t> 수백만개 이상의 </a:t>
            </a:r>
            <a:r>
              <a:rPr lang="ko-KR" altLang="en-US" sz="1200">
                <a:solidFill>
                  <a:srgbClr val="FF0000"/>
                </a:solidFill>
              </a:rPr>
              <a:t>디바이스 들이 학습에 참여하는 시니리오로써</a:t>
            </a:r>
            <a:r>
              <a:rPr lang="en-US" altLang="ko-KR" sz="1200">
                <a:solidFill>
                  <a:srgbClr val="FF0000"/>
                </a:solidFill>
              </a:rPr>
              <a:t>, </a:t>
            </a:r>
            <a:r>
              <a:rPr lang="en-US" altLang="ko-KR">
                <a:latin typeface="맑은 고딕" panose="020B0503020000020004" pitchFamily="50" charset="-127"/>
                <a:ea typeface="맑은 고딕" panose="020B0503020000020004" pitchFamily="50" charset="-127"/>
              </a:rPr>
              <a:t>♥♥♥ </a:t>
            </a:r>
            <a:r>
              <a:rPr lang="ko-KR" altLang="en-US" sz="1200">
                <a:solidFill>
                  <a:srgbClr val="FF0000"/>
                </a:solidFill>
              </a:rPr>
              <a:t>데이터의 통계적 이질성과</a:t>
            </a:r>
            <a:r>
              <a:rPr lang="en-US" altLang="ko-KR" sz="1200">
                <a:solidFill>
                  <a:srgbClr val="FF0000"/>
                </a:solidFill>
              </a:rPr>
              <a:t> </a:t>
            </a:r>
            <a:r>
              <a:rPr lang="ko-KR" altLang="en-US" sz="1200">
                <a:solidFill>
                  <a:srgbClr val="FF0000"/>
                </a:solidFill>
              </a:rPr>
              <a:t>디바이스의 시스템적 이질성이라는 근원적인 문제를 내포하고 있습니다</a:t>
            </a:r>
            <a:r>
              <a:rPr lang="en-US" altLang="ko-KR" sz="1200">
                <a:solidFill>
                  <a:srgbClr val="FF0000"/>
                </a:solidFill>
              </a:rPr>
              <a:t>.</a:t>
            </a:r>
            <a:endParaRPr lang="ko-KR" altLang="en-US" b="0"/>
          </a:p>
        </p:txBody>
      </p:sp>
      <p:sp>
        <p:nvSpPr>
          <p:cNvPr id="4" name="슬라이드 번호 개체 틀 3"/>
          <p:cNvSpPr>
            <a:spLocks noGrp="1"/>
          </p:cNvSpPr>
          <p:nvPr>
            <p:ph type="sldNum" sz="quarter" idx="5"/>
          </p:nvPr>
        </p:nvSpPr>
        <p:spPr/>
        <p:txBody>
          <a:bodyPr/>
          <a:lstStyle/>
          <a:p>
            <a:fld id="{8FAEA379-0FA9-4B9C-AC19-CC0402B082A7}" type="slidenum">
              <a:rPr lang="ko-KR" altLang="en-US" smtClean="0"/>
              <a:pPr/>
              <a:t>12</a:t>
            </a:fld>
            <a:endParaRPr lang="ko-KR" altLang="en-US" dirty="0"/>
          </a:p>
        </p:txBody>
      </p:sp>
    </p:spTree>
    <p:extLst>
      <p:ext uri="{BB962C8B-B14F-4D97-AF65-F5344CB8AC3E}">
        <p14:creationId xmlns:p14="http://schemas.microsoft.com/office/powerpoint/2010/main" val="26075012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265845" y="2304034"/>
            <a:ext cx="5514330" cy="584775"/>
          </a:xfr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0" tIns="0" rIns="0" bIns="0">
            <a:spAutoFit/>
          </a:bodyPr>
          <a:lstStyle>
            <a:lvl1pPr algn="l">
              <a:lnSpc>
                <a:spcPct val="100000"/>
              </a:lnSpc>
              <a:spcAft>
                <a:spcPts val="600"/>
              </a:spcAft>
              <a:defRPr lang="en-US" sz="4000" b="1">
                <a:ln>
                  <a:solidFill>
                    <a:srgbClr val="0070C0">
                      <a:alpha val="20000"/>
                    </a:srgbClr>
                  </a:solidFill>
                </a:ln>
                <a:solidFill>
                  <a:srgbClr val="000000"/>
                </a:solidFill>
                <a:latin typeface="Book Antiqua" pitchFamily="18" charset="0"/>
                <a:ea typeface="+mn-ea"/>
                <a:cs typeface="Arial" pitchFamily="34" charset="0"/>
              </a:defRPr>
            </a:lvl1pPr>
          </a:lstStyle>
          <a:p>
            <a:pPr lvl="0" algn="l" eaLnBrk="0" fontAlgn="base" hangingPunct="0">
              <a:lnSpc>
                <a:spcPct val="95000"/>
              </a:lnSpc>
              <a:spcAft>
                <a:spcPct val="0"/>
              </a:spcAft>
            </a:pPr>
            <a:r>
              <a:rPr lang="ko-KR" altLang="en-US" dirty="0"/>
              <a:t>마스터 제목 스타일 편집</a:t>
            </a:r>
            <a:endParaRPr lang="en-US" dirty="0"/>
          </a:p>
        </p:txBody>
      </p:sp>
      <p:sp>
        <p:nvSpPr>
          <p:cNvPr id="11" name="Rectangle 3"/>
          <p:cNvSpPr>
            <a:spLocks noChangeArrowheads="1"/>
          </p:cNvSpPr>
          <p:nvPr userDrawn="1"/>
        </p:nvSpPr>
        <p:spPr bwMode="auto">
          <a:xfrm>
            <a:off x="265259" y="5962691"/>
            <a:ext cx="2612895" cy="246221"/>
          </a:xfrm>
          <a:prstGeom prst="rect">
            <a:avLst/>
          </a:prstGeom>
          <a:noFill/>
          <a:ln>
            <a:noFill/>
          </a:ln>
          <a:effectLst/>
          <a:extLst>
            <a:ext uri="{909E8E84-426E-40DD-AFC4-6F175D3DCCD1}">
              <a14:hiddenFill xmlns:a14="http://schemas.microsoft.com/office/drawing/2010/main">
                <a:solidFill>
                  <a:srgbClr val="0571B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spcAft>
                <a:spcPts val="600"/>
              </a:spcAft>
              <a:defRPr/>
            </a:pPr>
            <a:r>
              <a:rPr lang="en-US" sz="800" dirty="0">
                <a:solidFill>
                  <a:srgbClr val="000000"/>
                </a:solidFill>
              </a:rPr>
              <a:t>This document is confidential and is intended solely for</a:t>
            </a:r>
            <a:br>
              <a:rPr lang="en-US" sz="800" dirty="0">
                <a:solidFill>
                  <a:srgbClr val="000000"/>
                </a:solidFill>
              </a:rPr>
            </a:br>
            <a:r>
              <a:rPr lang="en-US" sz="800" dirty="0">
                <a:solidFill>
                  <a:srgbClr val="000000"/>
                </a:solidFill>
              </a:rPr>
              <a:t>the use and information of Samsung</a:t>
            </a:r>
          </a:p>
        </p:txBody>
      </p:sp>
      <p:sp>
        <p:nvSpPr>
          <p:cNvPr id="12" name="Rectangle 8"/>
          <p:cNvSpPr>
            <a:spLocks noChangeArrowheads="1"/>
          </p:cNvSpPr>
          <p:nvPr userDrawn="1"/>
        </p:nvSpPr>
        <p:spPr bwMode="auto">
          <a:xfrm flipV="1">
            <a:off x="265250" y="2036771"/>
            <a:ext cx="8613531" cy="74612"/>
          </a:xfrm>
          <a:prstGeom prst="rect">
            <a:avLst/>
          </a:prstGeom>
          <a:solidFill>
            <a:srgbClr val="41AEF9"/>
          </a:solidFill>
          <a:ln>
            <a:noFill/>
          </a:ln>
        </p:spPr>
        <p:txBody>
          <a:bodyPr lIns="91371" tIns="45684" rIns="91371" bIns="45684"/>
          <a:lstStyle/>
          <a:p>
            <a:pPr algn="ctr" eaLnBrk="0" hangingPunct="0">
              <a:defRPr/>
            </a:pPr>
            <a:endParaRPr lang="en-GB" sz="1200" b="1" dirty="0">
              <a:solidFill>
                <a:srgbClr val="000000"/>
              </a:solidFill>
            </a:endParaRPr>
          </a:p>
        </p:txBody>
      </p:sp>
      <p:sp>
        <p:nvSpPr>
          <p:cNvPr id="13" name="Rectangle 2"/>
          <p:cNvSpPr>
            <a:spLocks noChangeArrowheads="1"/>
          </p:cNvSpPr>
          <p:nvPr userDrawn="1"/>
        </p:nvSpPr>
        <p:spPr bwMode="auto">
          <a:xfrm>
            <a:off x="262308" y="246072"/>
            <a:ext cx="1304844" cy="123111"/>
          </a:xfrm>
          <a:prstGeom prst="rect">
            <a:avLst/>
          </a:prstGeom>
          <a:noFill/>
          <a:ln w="9525">
            <a:noFill/>
            <a:miter lim="800000"/>
            <a:headEnd/>
            <a:tailEnd/>
          </a:ln>
          <a:effectLst/>
        </p:spPr>
        <p:txBody>
          <a:bodyPr wrap="none" lIns="0" tIns="0" rIns="0" bIns="0">
            <a:spAutoFit/>
          </a:bodyPr>
          <a:lstStyle/>
          <a:p>
            <a:pPr>
              <a:spcAft>
                <a:spcPts val="600"/>
              </a:spcAft>
            </a:pPr>
            <a:r>
              <a:rPr lang="en-US" sz="800" dirty="0">
                <a:solidFill>
                  <a:srgbClr val="000000"/>
                </a:solidFill>
              </a:rPr>
              <a:t>Future Planning Group (VD)</a:t>
            </a:r>
          </a:p>
        </p:txBody>
      </p:sp>
      <p:pic>
        <p:nvPicPr>
          <p:cNvPr id="14" name="Picture 2" descr="https://encrypted-tbn0.gstatic.com/images?q=tbn:ANd9GcQ5Wqf876wH9J2G8HLPISqGjX3ixcpJrFqPTi9y-MWa6A_SdCjx"/>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05396" y="369175"/>
            <a:ext cx="2247523" cy="1397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865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143000" y="1122363"/>
            <a:ext cx="6858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15BC42D8-6DC3-426B-BAC7-73E46CDB907B}" type="datetime1">
              <a:rPr lang="ko-KR" altLang="en-US" smtClean="0">
                <a:solidFill>
                  <a:prstClr val="black">
                    <a:tint val="75000"/>
                  </a:prstClr>
                </a:solidFill>
              </a:rPr>
              <a:pPr/>
              <a:t>2022-09-14</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099049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DC0F8FB-ECD5-4556-BC60-8964A4B0C7C0}" type="datetime1">
              <a:rPr lang="ko-KR" altLang="en-US" smtClean="0">
                <a:solidFill>
                  <a:prstClr val="black">
                    <a:tint val="75000"/>
                  </a:prstClr>
                </a:solidFill>
              </a:rPr>
              <a:pPr/>
              <a:t>2022-09-14</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040781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623888" y="1709738"/>
            <a:ext cx="78867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24B14AA7-E4A0-4200-8248-5647E1A05409}" type="datetime1">
              <a:rPr lang="ko-KR" altLang="en-US" smtClean="0">
                <a:solidFill>
                  <a:prstClr val="black">
                    <a:tint val="75000"/>
                  </a:prstClr>
                </a:solidFill>
              </a:rPr>
              <a:pPr/>
              <a:t>2022-09-14</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267446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28650" y="1825625"/>
            <a:ext cx="386715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825625"/>
            <a:ext cx="386715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9E693A6-F202-4102-8850-5B7102FAF6C7}" type="datetime1">
              <a:rPr lang="ko-KR" altLang="en-US" smtClean="0">
                <a:solidFill>
                  <a:prstClr val="black">
                    <a:tint val="75000"/>
                  </a:prstClr>
                </a:solidFill>
              </a:rPr>
              <a:pPr/>
              <a:t>2022-09-14</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477271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30238" y="365125"/>
            <a:ext cx="7886700" cy="1325563"/>
          </a:xfrm>
        </p:spPr>
        <p:txBody>
          <a:bodyPr/>
          <a:lstStyle/>
          <a:p>
            <a:r>
              <a:rPr lang="ko-KR" altLang="en-US"/>
              <a:t>마스터 제목 스타일 편집</a:t>
            </a:r>
          </a:p>
        </p:txBody>
      </p:sp>
      <p:sp>
        <p:nvSpPr>
          <p:cNvPr id="3" name="텍스트 개체 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630238" y="2505075"/>
            <a:ext cx="386873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29150" y="2505075"/>
            <a:ext cx="38877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F5FC8437-DB5A-48EB-AC56-BCABD90A5D29}" type="datetime1">
              <a:rPr lang="ko-KR" altLang="en-US" smtClean="0">
                <a:solidFill>
                  <a:prstClr val="black">
                    <a:tint val="75000"/>
                  </a:prstClr>
                </a:solidFill>
              </a:rPr>
              <a:pPr/>
              <a:t>2022-09-14</a:t>
            </a:fld>
            <a:endParaRPr lang="ko-KR" altLang="en-US" dirty="0">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dirty="0">
              <a:solidFill>
                <a:prstClr val="black">
                  <a:tint val="75000"/>
                </a:prstClr>
              </a:solidFill>
            </a:endParaRPr>
          </a:p>
        </p:txBody>
      </p:sp>
      <p:sp>
        <p:nvSpPr>
          <p:cNvPr id="9" name="슬라이드 번호 개체 틀 8"/>
          <p:cNvSpPr>
            <a:spLocks noGrp="1"/>
          </p:cNvSpPr>
          <p:nvPr>
            <p:ph type="sldNum" sz="quarter" idx="12"/>
          </p:nvPr>
        </p:nvSpPr>
        <p:spPr/>
        <p:txBody>
          <a:body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1452558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7D93CF75-442B-477F-90AC-793267E9D759}" type="datetime1">
              <a:rPr lang="ko-KR" altLang="en-US" smtClean="0">
                <a:solidFill>
                  <a:prstClr val="black">
                    <a:tint val="75000"/>
                  </a:prstClr>
                </a:solidFill>
              </a:rPr>
              <a:pPr/>
              <a:t>2022-09-14</a:t>
            </a:fld>
            <a:endParaRPr lang="ko-KR" altLang="en-US" dirty="0">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dirty="0">
              <a:solidFill>
                <a:prstClr val="black">
                  <a:tint val="75000"/>
                </a:prstClr>
              </a:solidFill>
            </a:endParaRPr>
          </a:p>
        </p:txBody>
      </p:sp>
      <p:sp>
        <p:nvSpPr>
          <p:cNvPr id="5" name="슬라이드 번호 개체 틀 4"/>
          <p:cNvSpPr>
            <a:spLocks noGrp="1"/>
          </p:cNvSpPr>
          <p:nvPr>
            <p:ph type="sldNum" sz="quarter" idx="12"/>
          </p:nvPr>
        </p:nvSpPr>
        <p:spPr/>
        <p:txBody>
          <a:body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81220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171EA3D0-2985-4437-89D1-D33F3A9369AF}" type="datetime1">
              <a:rPr lang="ko-KR" altLang="en-US" smtClean="0">
                <a:solidFill>
                  <a:prstClr val="black">
                    <a:tint val="75000"/>
                  </a:prstClr>
                </a:solidFill>
              </a:rPr>
              <a:pPr/>
              <a:t>2022-09-14</a:t>
            </a:fld>
            <a:endParaRPr lang="ko-KR" altLang="en-US" dirty="0">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dirty="0">
              <a:solidFill>
                <a:prstClr val="black">
                  <a:tint val="75000"/>
                </a:prstClr>
              </a:solidFill>
            </a:endParaRPr>
          </a:p>
        </p:txBody>
      </p:sp>
      <p:sp>
        <p:nvSpPr>
          <p:cNvPr id="9" name="직사각형 8"/>
          <p:cNvSpPr/>
          <p:nvPr userDrawn="1"/>
        </p:nvSpPr>
        <p:spPr>
          <a:xfrm rot="16200000">
            <a:off x="4553520" y="-3475163"/>
            <a:ext cx="36000" cy="8640000"/>
          </a:xfrm>
          <a:prstGeom prst="rect">
            <a:avLst/>
          </a:prstGeom>
          <a:gradFill>
            <a:gsLst>
              <a:gs pos="60000">
                <a:srgbClr val="00B0F0"/>
              </a:gs>
              <a:gs pos="50000">
                <a:srgbClr val="0070C0"/>
              </a:gs>
              <a:gs pos="47000">
                <a:schemeClr val="tx2">
                  <a:lumMod val="75000"/>
                </a:schemeClr>
              </a:gs>
              <a:gs pos="83000">
                <a:srgbClr val="0070C0"/>
              </a:gs>
            </a:gsLst>
            <a:lin ang="5400000" scaled="0"/>
          </a:gradFill>
          <a:ln w="15875" cap="rnd">
            <a:noFill/>
            <a:tailEnd type="non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dirty="0">
              <a:solidFill>
                <a:prstClr val="white"/>
              </a:solidFill>
            </a:endParaRPr>
          </a:p>
        </p:txBody>
      </p:sp>
      <p:grpSp>
        <p:nvGrpSpPr>
          <p:cNvPr id="7" name="Group 21"/>
          <p:cNvGrpSpPr>
            <a:grpSpLocks/>
          </p:cNvGrpSpPr>
          <p:nvPr userDrawn="1"/>
        </p:nvGrpSpPr>
        <p:grpSpPr bwMode="auto">
          <a:xfrm>
            <a:off x="8662416" y="6381322"/>
            <a:ext cx="407988" cy="460374"/>
            <a:chOff x="5521" y="4065"/>
            <a:chExt cx="257" cy="290"/>
          </a:xfrm>
        </p:grpSpPr>
        <p:pic>
          <p:nvPicPr>
            <p:cNvPr id="8" name="Picture 22" descr="2총력 copy"/>
            <p:cNvPicPr>
              <a:picLocks noChangeAspect="1" noChangeArrowheads="1"/>
            </p:cNvPicPr>
            <p:nvPr/>
          </p:nvPicPr>
          <p:blipFill>
            <a:blip r:embed="rId2" cstate="print"/>
            <a:srcRect l="95416" t="93472"/>
            <a:stretch>
              <a:fillRect/>
            </a:stretch>
          </p:blipFill>
          <p:spPr bwMode="auto">
            <a:xfrm>
              <a:off x="5521" y="4065"/>
              <a:ext cx="239" cy="255"/>
            </a:xfrm>
            <a:prstGeom prst="rect">
              <a:avLst/>
            </a:prstGeom>
            <a:noFill/>
            <a:ln w="9525">
              <a:noFill/>
              <a:miter lim="800000"/>
              <a:headEnd/>
              <a:tailEnd/>
            </a:ln>
          </p:spPr>
        </p:pic>
        <p:sp>
          <p:nvSpPr>
            <p:cNvPr id="10" name="Text Box 23"/>
            <p:cNvSpPr txBox="1">
              <a:spLocks noChangeArrowheads="1"/>
            </p:cNvSpPr>
            <p:nvPr/>
          </p:nvSpPr>
          <p:spPr bwMode="auto">
            <a:xfrm>
              <a:off x="5547" y="4122"/>
              <a:ext cx="231" cy="2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ct val="0"/>
                </a:spcAft>
              </a:pPr>
              <a:endParaRPr kumimoji="1" lang="ko-KR" altLang="ko-KR" dirty="0">
                <a:solidFill>
                  <a:prstClr val="black"/>
                </a:solidFill>
                <a:latin typeface="굴림" pitchFamily="50" charset="-127"/>
                <a:ea typeface="굴림" pitchFamily="50" charset="-127"/>
                <a:cs typeface="굴림" pitchFamily="50" charset="-127"/>
              </a:endParaRPr>
            </a:p>
          </p:txBody>
        </p:sp>
      </p:grpSp>
      <p:sp>
        <p:nvSpPr>
          <p:cNvPr id="4" name="슬라이드 번호 개체 틀 3"/>
          <p:cNvSpPr>
            <a:spLocks noGrp="1"/>
          </p:cNvSpPr>
          <p:nvPr>
            <p:ph type="sldNum" sz="quarter" idx="12"/>
          </p:nvPr>
        </p:nvSpPr>
        <p:spPr>
          <a:xfrm>
            <a:off x="8662415" y="6401165"/>
            <a:ext cx="428173" cy="365125"/>
          </a:xfrm>
        </p:spPr>
        <p:txBody>
          <a:bodyPr/>
          <a:lstStyle>
            <a:lvl1pPr algn="ctr">
              <a:defRPr sz="1100" b="1">
                <a:latin typeface="HY울릉도M" panose="02030600000101010101" pitchFamily="18" charset="-127"/>
                <a:ea typeface="HY울릉도M" panose="02030600000101010101" pitchFamily="18" charset="-127"/>
              </a:defRPr>
            </a:lvl1p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496172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AE9EA31A-6C3B-4DFD-A2B8-68DB96E9BBAF}" type="datetime1">
              <a:rPr lang="ko-KR" altLang="en-US" smtClean="0">
                <a:solidFill>
                  <a:prstClr val="black">
                    <a:tint val="75000"/>
                  </a:prstClr>
                </a:solidFill>
              </a:rPr>
              <a:pPr/>
              <a:t>2022-09-14</a:t>
            </a:fld>
            <a:endParaRPr lang="ko-KR" altLang="en-US" dirty="0">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dirty="0">
              <a:solidFill>
                <a:prstClr val="black">
                  <a:tint val="75000"/>
                </a:prstClr>
              </a:solidFill>
            </a:endParaRPr>
          </a:p>
        </p:txBody>
      </p:sp>
      <p:sp>
        <p:nvSpPr>
          <p:cNvPr id="5" name="슬라이드 번호 개체 틀 4"/>
          <p:cNvSpPr>
            <a:spLocks noGrp="1"/>
          </p:cNvSpPr>
          <p:nvPr>
            <p:ph type="sldNum" sz="quarter" idx="12"/>
          </p:nvPr>
        </p:nvSpPr>
        <p:spPr/>
        <p:txBody>
          <a:body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6846424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30238" y="457200"/>
            <a:ext cx="2949575"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6030B752-BD6D-4779-981E-3AC5952BDFA8}" type="datetime1">
              <a:rPr lang="ko-KR" altLang="en-US" smtClean="0">
                <a:solidFill>
                  <a:prstClr val="black">
                    <a:tint val="75000"/>
                  </a:prstClr>
                </a:solidFill>
              </a:rPr>
              <a:pPr/>
              <a:t>2022-09-14</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043592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630238" y="457200"/>
            <a:ext cx="2949575"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E81FF67-7942-48DE-B00D-5C605BC7A56D}" type="datetime1">
              <a:rPr lang="ko-KR" altLang="en-US" smtClean="0">
                <a:solidFill>
                  <a:prstClr val="black">
                    <a:tint val="75000"/>
                  </a:prstClr>
                </a:solidFill>
              </a:rPr>
              <a:pPr/>
              <a:t>2022-09-14</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974937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1249479" y="2160006"/>
            <a:ext cx="6646154" cy="1440000"/>
          </a:xfrm>
          <a:pattFill prst="ltUpDiag">
            <a:fgClr>
              <a:srgbClr val="EAEAEA"/>
            </a:fgClr>
            <a:bgClr>
              <a:schemeClr val="bg1"/>
            </a:bgClr>
          </a:pattFill>
          <a:ln w="9525">
            <a:solidFill>
              <a:schemeClr val="tx1"/>
            </a:solidFill>
          </a:ln>
          <a:effectLst/>
        </p:spPr>
        <p:txBody>
          <a:bodyPr wrap="none" lIns="111086" tIns="55543" rIns="111086" bIns="55543" anchor="ctr" anchorCtr="0">
            <a:noAutofit/>
          </a:bodyPr>
          <a:lstStyle>
            <a:lvl1pPr>
              <a:spcAft>
                <a:spcPts val="600"/>
              </a:spcAft>
              <a:defRPr kumimoji="1" lang="en-US" sz="4000">
                <a:gradFill>
                  <a:gsLst>
                    <a:gs pos="0">
                      <a:prstClr val="black"/>
                    </a:gs>
                    <a:gs pos="100000">
                      <a:prstClr val="black"/>
                    </a:gs>
                  </a:gsLst>
                  <a:lin ang="5400000" scaled="0"/>
                </a:gradFill>
                <a:effectLst>
                  <a:glow rad="101600">
                    <a:schemeClr val="bg1">
                      <a:alpha val="40000"/>
                    </a:schemeClr>
                  </a:glow>
                </a:effectLst>
                <a:latin typeface="+mj-lt"/>
                <a:cs typeface="Arial" charset="0"/>
              </a:defRPr>
            </a:lvl1pPr>
          </a:lstStyle>
          <a:p>
            <a:pPr marL="0" lvl="0" indent="0" defTabSz="647931" fontAlgn="base">
              <a:spcAft>
                <a:spcPct val="0"/>
              </a:spcAft>
              <a:buSzPct val="70000"/>
              <a:buFont typeface="Arial" panose="020B0604020202020204" pitchFamily="34" charset="0"/>
            </a:pPr>
            <a:r>
              <a:rPr lang="en-US" altLang="ko-KR" dirty="0"/>
              <a:t>Section Title</a:t>
            </a:r>
            <a:endParaRPr lang="en-US" dirty="0"/>
          </a:p>
        </p:txBody>
      </p:sp>
    </p:spTree>
    <p:extLst>
      <p:ext uri="{BB962C8B-B14F-4D97-AF65-F5344CB8AC3E}">
        <p14:creationId xmlns:p14="http://schemas.microsoft.com/office/powerpoint/2010/main" val="3526631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65662B2F-5727-4760-A040-BC1F5B4B9908}" type="datetime1">
              <a:rPr lang="ko-KR" altLang="en-US" smtClean="0">
                <a:solidFill>
                  <a:prstClr val="black">
                    <a:tint val="75000"/>
                  </a:prstClr>
                </a:solidFill>
              </a:rPr>
              <a:pPr/>
              <a:t>2022-09-14</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9808686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543675" y="365125"/>
            <a:ext cx="1971675"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28650" y="365125"/>
            <a:ext cx="5762625"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050A04F3-2D4F-4C6D-A72A-5AD9DB487A76}" type="datetime1">
              <a:rPr lang="ko-KR" altLang="en-US" smtClean="0">
                <a:solidFill>
                  <a:prstClr val="black">
                    <a:tint val="75000"/>
                  </a:prstClr>
                </a:solidFill>
              </a:rPr>
              <a:pPr/>
              <a:t>2022-09-14</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1082AD9D-1EAB-4B74-ABD0-5F25523F4501}"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513901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265845" y="2304034"/>
            <a:ext cx="5514330" cy="584775"/>
          </a:xfr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0" tIns="0" rIns="0" bIns="0">
            <a:spAutoFit/>
          </a:bodyPr>
          <a:lstStyle>
            <a:lvl1pPr algn="l">
              <a:lnSpc>
                <a:spcPct val="100000"/>
              </a:lnSpc>
              <a:spcAft>
                <a:spcPts val="600"/>
              </a:spcAft>
              <a:defRPr lang="en-US" sz="4000" b="1">
                <a:ln>
                  <a:solidFill>
                    <a:srgbClr val="0070C0">
                      <a:alpha val="20000"/>
                    </a:srgbClr>
                  </a:solidFill>
                </a:ln>
                <a:solidFill>
                  <a:srgbClr val="000000"/>
                </a:solidFill>
                <a:latin typeface="Book Antiqua" pitchFamily="18" charset="0"/>
                <a:ea typeface="+mn-ea"/>
                <a:cs typeface="Arial" pitchFamily="34" charset="0"/>
              </a:defRPr>
            </a:lvl1pPr>
          </a:lstStyle>
          <a:p>
            <a:pPr lvl="0" algn="l" eaLnBrk="0" fontAlgn="base" hangingPunct="0">
              <a:lnSpc>
                <a:spcPct val="95000"/>
              </a:lnSpc>
              <a:spcAft>
                <a:spcPct val="0"/>
              </a:spcAft>
            </a:pPr>
            <a:r>
              <a:rPr lang="ko-KR" altLang="en-US" dirty="0"/>
              <a:t>마스터 제목 스타일 편집</a:t>
            </a:r>
            <a:endParaRPr lang="en-US" dirty="0"/>
          </a:p>
        </p:txBody>
      </p:sp>
      <p:sp>
        <p:nvSpPr>
          <p:cNvPr id="11" name="Rectangle 3"/>
          <p:cNvSpPr>
            <a:spLocks noChangeArrowheads="1"/>
          </p:cNvSpPr>
          <p:nvPr userDrawn="1"/>
        </p:nvSpPr>
        <p:spPr bwMode="auto">
          <a:xfrm>
            <a:off x="265259" y="5962691"/>
            <a:ext cx="2612895" cy="246221"/>
          </a:xfrm>
          <a:prstGeom prst="rect">
            <a:avLst/>
          </a:prstGeom>
          <a:noFill/>
          <a:ln>
            <a:noFill/>
          </a:ln>
          <a:effectLst/>
          <a:extLst>
            <a:ext uri="{909E8E84-426E-40DD-AFC4-6F175D3DCCD1}">
              <a14:hiddenFill xmlns:a14="http://schemas.microsoft.com/office/drawing/2010/main">
                <a:solidFill>
                  <a:srgbClr val="0571B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spcAft>
                <a:spcPts val="600"/>
              </a:spcAft>
              <a:defRPr/>
            </a:pPr>
            <a:r>
              <a:rPr lang="en-US" sz="800" dirty="0">
                <a:solidFill>
                  <a:srgbClr val="000000"/>
                </a:solidFill>
              </a:rPr>
              <a:t>This document is confidential and is intended solely for</a:t>
            </a:r>
            <a:br>
              <a:rPr lang="en-US" sz="800" dirty="0">
                <a:solidFill>
                  <a:srgbClr val="000000"/>
                </a:solidFill>
              </a:rPr>
            </a:br>
            <a:r>
              <a:rPr lang="en-US" sz="800" dirty="0">
                <a:solidFill>
                  <a:srgbClr val="000000"/>
                </a:solidFill>
              </a:rPr>
              <a:t>the use and information of Samsung</a:t>
            </a:r>
          </a:p>
        </p:txBody>
      </p:sp>
      <p:sp>
        <p:nvSpPr>
          <p:cNvPr id="12" name="Rectangle 8"/>
          <p:cNvSpPr>
            <a:spLocks noChangeArrowheads="1"/>
          </p:cNvSpPr>
          <p:nvPr userDrawn="1"/>
        </p:nvSpPr>
        <p:spPr bwMode="auto">
          <a:xfrm flipV="1">
            <a:off x="265250" y="2036771"/>
            <a:ext cx="8613531" cy="74612"/>
          </a:xfrm>
          <a:prstGeom prst="rect">
            <a:avLst/>
          </a:prstGeom>
          <a:solidFill>
            <a:srgbClr val="41AEF9"/>
          </a:solidFill>
          <a:ln>
            <a:noFill/>
          </a:ln>
        </p:spPr>
        <p:txBody>
          <a:bodyPr lIns="91371" tIns="45684" rIns="91371" bIns="45684"/>
          <a:lstStyle/>
          <a:p>
            <a:pPr algn="ctr" eaLnBrk="0" hangingPunct="0">
              <a:defRPr/>
            </a:pPr>
            <a:endParaRPr lang="en-GB" sz="1200" b="1" dirty="0">
              <a:solidFill>
                <a:srgbClr val="000000"/>
              </a:solidFill>
            </a:endParaRPr>
          </a:p>
        </p:txBody>
      </p:sp>
      <p:sp>
        <p:nvSpPr>
          <p:cNvPr id="13" name="Rectangle 2"/>
          <p:cNvSpPr>
            <a:spLocks noChangeArrowheads="1"/>
          </p:cNvSpPr>
          <p:nvPr userDrawn="1"/>
        </p:nvSpPr>
        <p:spPr bwMode="auto">
          <a:xfrm>
            <a:off x="262308" y="246072"/>
            <a:ext cx="1304844" cy="123111"/>
          </a:xfrm>
          <a:prstGeom prst="rect">
            <a:avLst/>
          </a:prstGeom>
          <a:noFill/>
          <a:ln w="9525">
            <a:noFill/>
            <a:miter lim="800000"/>
            <a:headEnd/>
            <a:tailEnd/>
          </a:ln>
          <a:effectLst/>
        </p:spPr>
        <p:txBody>
          <a:bodyPr wrap="none" lIns="0" tIns="0" rIns="0" bIns="0">
            <a:spAutoFit/>
          </a:bodyPr>
          <a:lstStyle/>
          <a:p>
            <a:pPr>
              <a:spcAft>
                <a:spcPts val="600"/>
              </a:spcAft>
              <a:defRPr/>
            </a:pPr>
            <a:r>
              <a:rPr lang="en-US" sz="800" dirty="0">
                <a:solidFill>
                  <a:srgbClr val="000000"/>
                </a:solidFill>
              </a:rPr>
              <a:t>Future Planning Group (VD)</a:t>
            </a:r>
          </a:p>
        </p:txBody>
      </p:sp>
      <p:pic>
        <p:nvPicPr>
          <p:cNvPr id="14" name="Picture 2" descr="https://encrypted-tbn0.gstatic.com/images?q=tbn:ANd9GcQ5Wqf876wH9J2G8HLPISqGjX3ixcpJrFqPTi9y-MWa6A_SdCjx"/>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05396" y="369175"/>
            <a:ext cx="2247523" cy="1397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6064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1249479" y="2160006"/>
            <a:ext cx="6646154" cy="1440000"/>
          </a:xfrm>
          <a:pattFill prst="ltUpDiag">
            <a:fgClr>
              <a:srgbClr val="EAEAEA"/>
            </a:fgClr>
            <a:bgClr>
              <a:schemeClr val="bg1"/>
            </a:bgClr>
          </a:pattFill>
          <a:ln w="9525">
            <a:solidFill>
              <a:schemeClr val="tx1"/>
            </a:solidFill>
          </a:ln>
          <a:effectLst/>
        </p:spPr>
        <p:txBody>
          <a:bodyPr wrap="none" lIns="111086" tIns="55543" rIns="111086" bIns="55543" anchor="ctr" anchorCtr="0">
            <a:noAutofit/>
          </a:bodyPr>
          <a:lstStyle>
            <a:lvl1pPr>
              <a:spcAft>
                <a:spcPts val="600"/>
              </a:spcAft>
              <a:defRPr kumimoji="1" lang="en-US" sz="4000">
                <a:gradFill>
                  <a:gsLst>
                    <a:gs pos="0">
                      <a:prstClr val="black"/>
                    </a:gs>
                    <a:gs pos="100000">
                      <a:prstClr val="black"/>
                    </a:gs>
                  </a:gsLst>
                  <a:lin ang="5400000" scaled="0"/>
                </a:gradFill>
                <a:effectLst>
                  <a:glow rad="101600">
                    <a:schemeClr val="bg1">
                      <a:alpha val="40000"/>
                    </a:schemeClr>
                  </a:glow>
                </a:effectLst>
                <a:latin typeface="+mj-lt"/>
                <a:cs typeface="Arial" charset="0"/>
              </a:defRPr>
            </a:lvl1pPr>
          </a:lstStyle>
          <a:p>
            <a:pPr marL="0" lvl="0" indent="0" defTabSz="647931" fontAlgn="base">
              <a:spcAft>
                <a:spcPct val="0"/>
              </a:spcAft>
              <a:buSzPct val="70000"/>
              <a:buFont typeface="Arial" panose="020B0604020202020204" pitchFamily="34" charset="0"/>
            </a:pPr>
            <a:r>
              <a:rPr lang="en-US" altLang="ko-KR" dirty="0"/>
              <a:t>Section Title</a:t>
            </a:r>
            <a:endParaRPr lang="en-US" dirty="0"/>
          </a:p>
        </p:txBody>
      </p:sp>
    </p:spTree>
    <p:extLst>
      <p:ext uri="{BB962C8B-B14F-4D97-AF65-F5344CB8AC3E}">
        <p14:creationId xmlns:p14="http://schemas.microsoft.com/office/powerpoint/2010/main" val="5909775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lgn="l">
              <a:defRPr/>
            </a:lvl1pPr>
          </a:lstStyle>
          <a:p>
            <a:r>
              <a:rPr lang="ko-KR" altLang="en-US"/>
              <a:t>마스터 제목 스타일 편집</a:t>
            </a:r>
            <a:endParaRPr lang="en-US"/>
          </a:p>
        </p:txBody>
      </p:sp>
      <p:sp>
        <p:nvSpPr>
          <p:cNvPr id="3" name="내용 개체 틀 2"/>
          <p:cNvSpPr>
            <a:spLocks noGrp="1"/>
          </p:cNvSpPr>
          <p:nvPr>
            <p:ph idx="1"/>
          </p:nvPr>
        </p:nvSpPr>
        <p:spPr>
          <a:xfrm>
            <a:off x="265240" y="810003"/>
            <a:ext cx="8617926" cy="1307988"/>
          </a:xfrm>
        </p:spPr>
        <p:txBody>
          <a:bodyPr/>
          <a:lstStyle>
            <a:lvl1pPr>
              <a:spcBef>
                <a:spcPts val="0"/>
              </a:spcBef>
              <a:spcAft>
                <a:spcPts val="600"/>
              </a:spcAft>
              <a:defRPr sz="1400" b="0">
                <a:ln>
                  <a:solidFill>
                    <a:srgbClr val="0070C0">
                      <a:alpha val="20000"/>
                    </a:srgbClr>
                  </a:solidFill>
                </a:ln>
                <a:solidFill>
                  <a:schemeClr val="tx1">
                    <a:lumMod val="75000"/>
                    <a:lumOff val="25000"/>
                  </a:schemeClr>
                </a:solidFill>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Tree>
    <p:extLst>
      <p:ext uri="{BB962C8B-B14F-4D97-AF65-F5344CB8AC3E}">
        <p14:creationId xmlns:p14="http://schemas.microsoft.com/office/powerpoint/2010/main" val="31107883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lgn="l">
              <a:spcAft>
                <a:spcPts val="600"/>
              </a:spcAft>
              <a:defRPr/>
            </a:lvl1pPr>
          </a:lstStyle>
          <a:p>
            <a:r>
              <a:rPr lang="ko-KR" altLang="en-US"/>
              <a:t>마스터 제목 스타일 편집</a:t>
            </a:r>
            <a:endParaRPr lang="en-US"/>
          </a:p>
        </p:txBody>
      </p:sp>
    </p:spTree>
    <p:extLst>
      <p:ext uri="{BB962C8B-B14F-4D97-AF65-F5344CB8AC3E}">
        <p14:creationId xmlns:p14="http://schemas.microsoft.com/office/powerpoint/2010/main" val="26575882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제목+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265240" y="288010"/>
            <a:ext cx="8617926" cy="1461876"/>
          </a:xfrm>
        </p:spPr>
        <p:txBody>
          <a:bodyPr/>
          <a:lstStyle>
            <a:lvl1pPr marL="0" indent="0">
              <a:spcBef>
                <a:spcPts val="0"/>
              </a:spcBef>
              <a:spcAft>
                <a:spcPts val="600"/>
              </a:spcAft>
              <a:buNone/>
              <a:defRPr/>
            </a:lvl1pPr>
            <a:lvl2pPr>
              <a:spcBef>
                <a:spcPts val="0"/>
              </a:spcBef>
              <a:spcAft>
                <a:spcPts val="600"/>
              </a:spcAft>
              <a:defRPr sz="16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Tree>
    <p:extLst>
      <p:ext uri="{BB962C8B-B14F-4D97-AF65-F5344CB8AC3E}">
        <p14:creationId xmlns:p14="http://schemas.microsoft.com/office/powerpoint/2010/main" val="25141585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제목+내용+요약">
    <p:spTree>
      <p:nvGrpSpPr>
        <p:cNvPr id="1" name=""/>
        <p:cNvGrpSpPr/>
        <p:nvPr/>
      </p:nvGrpSpPr>
      <p:grpSpPr>
        <a:xfrm>
          <a:off x="0" y="0"/>
          <a:ext cx="0" cy="0"/>
          <a:chOff x="0" y="0"/>
          <a:chExt cx="0" cy="0"/>
        </a:xfrm>
      </p:grpSpPr>
      <p:sp>
        <p:nvSpPr>
          <p:cNvPr id="3" name="내용 개체 틀 2"/>
          <p:cNvSpPr>
            <a:spLocks noGrp="1"/>
          </p:cNvSpPr>
          <p:nvPr>
            <p:ph idx="1"/>
          </p:nvPr>
        </p:nvSpPr>
        <p:spPr>
          <a:xfrm>
            <a:off x="1424354" y="288010"/>
            <a:ext cx="7458810" cy="1400321"/>
          </a:xfrm>
        </p:spPr>
        <p:txBody>
          <a:bodyPr/>
          <a:lstStyle>
            <a:lvl1pPr marL="0" indent="0">
              <a:spcBef>
                <a:spcPts val="0"/>
              </a:spcBef>
              <a:spcAft>
                <a:spcPts val="600"/>
              </a:spcAft>
              <a:buNone/>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모서리가 둥근 직사각형 3"/>
          <p:cNvSpPr/>
          <p:nvPr userDrawn="1"/>
        </p:nvSpPr>
        <p:spPr>
          <a:xfrm>
            <a:off x="93087" y="159728"/>
            <a:ext cx="1236141" cy="1339153"/>
          </a:xfrm>
          <a:prstGeom prst="roundRect">
            <a:avLst/>
          </a:prstGeom>
          <a:solidFill>
            <a:srgbClr val="FFFFFF"/>
          </a:solidFill>
          <a:ln w="57150" cap="flat" cmpd="sng" algn="ctr">
            <a:solidFill>
              <a:srgbClr val="066BB0">
                <a:lumMod val="60000"/>
                <a:lumOff val="40000"/>
              </a:srgbClr>
            </a:solidFill>
            <a:prstDash val="solid"/>
          </a:ln>
          <a:effectLst/>
        </p:spPr>
        <p:txBody>
          <a:bodyPr lIns="91376" tIns="45689" rIns="91376" bIns="45689" rtlCol="0" anchor="ctr">
            <a:noAutofit/>
          </a:bodyPr>
          <a:lstStyle/>
          <a:p>
            <a:pPr algn="ctr" fontAlgn="base" latinLnBrk="0">
              <a:spcBef>
                <a:spcPct val="0"/>
              </a:spcBef>
              <a:spcAft>
                <a:spcPct val="0"/>
              </a:spcAft>
              <a:defRPr/>
            </a:pPr>
            <a:endParaRPr lang="ko-KR" altLang="en-US" sz="1200" kern="0" dirty="0">
              <a:solidFill>
                <a:srgbClr val="000000"/>
              </a:solidFill>
              <a:latin typeface="Arial"/>
            </a:endParaRPr>
          </a:p>
        </p:txBody>
      </p:sp>
    </p:spTree>
    <p:extLst>
      <p:ext uri="{BB962C8B-B14F-4D97-AF65-F5344CB8AC3E}">
        <p14:creationId xmlns:p14="http://schemas.microsoft.com/office/powerpoint/2010/main" val="679395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1462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6" name="텍스트 개체 틀 5"/>
          <p:cNvSpPr>
            <a:spLocks noGrp="1"/>
          </p:cNvSpPr>
          <p:nvPr>
            <p:ph type="body" sz="quarter" idx="10"/>
          </p:nvPr>
        </p:nvSpPr>
        <p:spPr>
          <a:xfrm>
            <a:off x="265240" y="295203"/>
            <a:ext cx="8617926" cy="1384932"/>
          </a:xfrm>
          <a:prstGeom prst="rect">
            <a:avLst/>
          </a:prstGeom>
        </p:spPr>
        <p:txBody>
          <a:bodyPr wrap="square" lIns="91376" tIns="45689" rIns="91376" bIns="45689">
            <a:spAutoFit/>
          </a:bodyPr>
          <a:lstStyle>
            <a:lvl1pPr marL="0" indent="0">
              <a:spcBef>
                <a:spcPts val="0"/>
              </a:spcBef>
              <a:spcAft>
                <a:spcPts val="600"/>
              </a:spcAft>
              <a:buNone/>
              <a:defRPr lang="ko-KR" altLang="en-US" sz="2000" b="1" kern="1200" dirty="0" smtClean="0">
                <a:ln>
                  <a:solidFill>
                    <a:schemeClr val="accent4">
                      <a:alpha val="20000"/>
                    </a:schemeClr>
                  </a:solidFill>
                </a:ln>
                <a:solidFill>
                  <a:schemeClr val="tx1"/>
                </a:solidFill>
                <a:latin typeface="+mn-ea"/>
                <a:ea typeface="+mn-ea"/>
                <a:cs typeface="Arial" pitchFamily="34" charset="0"/>
              </a:defRPr>
            </a:lvl1pPr>
            <a:lvl2pPr marL="628215" indent="-180850">
              <a:spcBef>
                <a:spcPts val="0"/>
              </a:spcBef>
              <a:spcAft>
                <a:spcPts val="600"/>
              </a:spcAft>
              <a:defRPr lang="ko-KR" altLang="en-US" sz="1100" kern="1200" dirty="0" smtClean="0">
                <a:ln>
                  <a:solidFill>
                    <a:srgbClr val="0070C0">
                      <a:alpha val="20000"/>
                    </a:srgbClr>
                  </a:solidFill>
                </a:ln>
                <a:solidFill>
                  <a:schemeClr val="tx1">
                    <a:lumMod val="50000"/>
                    <a:lumOff val="50000"/>
                  </a:schemeClr>
                </a:solidFill>
                <a:latin typeface="+mn-ea"/>
                <a:ea typeface="+mn-ea"/>
                <a:cs typeface="Arial" pitchFamily="34" charset="0"/>
              </a:defRPr>
            </a:lvl2pPr>
            <a:lvl3pPr marL="1075580" indent="-180850">
              <a:spcBef>
                <a:spcPts val="0"/>
              </a:spcBef>
              <a:spcAft>
                <a:spcPts val="600"/>
              </a:spcAft>
              <a:defRPr lang="ko-KR" altLang="en-US" sz="1100" kern="1200" dirty="0" smtClean="0">
                <a:ln>
                  <a:solidFill>
                    <a:srgbClr val="0070C0">
                      <a:alpha val="20000"/>
                    </a:srgbClr>
                  </a:solidFill>
                </a:ln>
                <a:solidFill>
                  <a:schemeClr val="tx1">
                    <a:lumMod val="50000"/>
                    <a:lumOff val="50000"/>
                  </a:schemeClr>
                </a:solidFill>
                <a:latin typeface="+mn-ea"/>
                <a:ea typeface="+mn-ea"/>
                <a:cs typeface="Arial" pitchFamily="34" charset="0"/>
              </a:defRPr>
            </a:lvl3pPr>
            <a:lvl4pPr marL="1522946" indent="-180850">
              <a:spcBef>
                <a:spcPts val="0"/>
              </a:spcBef>
              <a:spcAft>
                <a:spcPts val="600"/>
              </a:spcAft>
              <a:defRPr lang="ko-KR" altLang="en-US" sz="1100" kern="1200" dirty="0" smtClean="0">
                <a:ln>
                  <a:solidFill>
                    <a:srgbClr val="0070C0">
                      <a:alpha val="20000"/>
                    </a:srgbClr>
                  </a:solidFill>
                </a:ln>
                <a:solidFill>
                  <a:schemeClr val="tx1">
                    <a:lumMod val="50000"/>
                    <a:lumOff val="50000"/>
                  </a:schemeClr>
                </a:solidFill>
                <a:latin typeface="+mn-ea"/>
                <a:ea typeface="+mn-ea"/>
                <a:cs typeface="Arial" pitchFamily="34" charset="0"/>
              </a:defRPr>
            </a:lvl4pPr>
            <a:lvl5pPr marL="1970309" indent="-180850">
              <a:spcBef>
                <a:spcPts val="0"/>
              </a:spcBef>
              <a:spcAft>
                <a:spcPts val="600"/>
              </a:spcAft>
              <a:defRPr lang="en-US" sz="1100" kern="1200" dirty="0">
                <a:ln>
                  <a:solidFill>
                    <a:srgbClr val="0070C0">
                      <a:alpha val="20000"/>
                    </a:srgbClr>
                  </a:solidFill>
                </a:ln>
                <a:solidFill>
                  <a:schemeClr val="tx1">
                    <a:lumMod val="50000"/>
                    <a:lumOff val="50000"/>
                  </a:schemeClr>
                </a:solidFill>
                <a:latin typeface="+mn-ea"/>
                <a:ea typeface="+mn-ea"/>
                <a:cs typeface="Arial"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Slide Number Placeholder 5"/>
          <p:cNvSpPr>
            <a:spLocks noGrp="1"/>
          </p:cNvSpPr>
          <p:nvPr>
            <p:ph type="sldNum" sz="quarter" idx="11"/>
          </p:nvPr>
        </p:nvSpPr>
        <p:spPr>
          <a:xfrm>
            <a:off x="8374681" y="6573838"/>
            <a:ext cx="498231" cy="184150"/>
          </a:xfrm>
          <a:prstGeom prst="rect">
            <a:avLst/>
          </a:prstGeom>
        </p:spPr>
        <p:txBody>
          <a:bodyPr lIns="91381" tIns="45690" rIns="91381" bIns="45690"/>
          <a:lstStyle>
            <a:lvl1pPr>
              <a:defRPr/>
            </a:lvl1pPr>
          </a:lstStyle>
          <a:p>
            <a:pPr>
              <a:defRPr/>
            </a:pPr>
            <a:fld id="{6DAFEB17-3B68-4B67-9F3B-D0E5900314AA}" type="slidenum">
              <a:rPr lang="en-US">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862504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lgn="l">
              <a:defRPr/>
            </a:lvl1pPr>
          </a:lstStyle>
          <a:p>
            <a:r>
              <a:rPr lang="ko-KR" altLang="en-US"/>
              <a:t>마스터 제목 스타일 편집</a:t>
            </a:r>
            <a:endParaRPr lang="en-US"/>
          </a:p>
        </p:txBody>
      </p:sp>
      <p:sp>
        <p:nvSpPr>
          <p:cNvPr id="3" name="내용 개체 틀 2"/>
          <p:cNvSpPr>
            <a:spLocks noGrp="1"/>
          </p:cNvSpPr>
          <p:nvPr>
            <p:ph idx="1"/>
          </p:nvPr>
        </p:nvSpPr>
        <p:spPr>
          <a:xfrm>
            <a:off x="265240" y="810003"/>
            <a:ext cx="8617926" cy="1307988"/>
          </a:xfrm>
        </p:spPr>
        <p:txBody>
          <a:bodyPr/>
          <a:lstStyle>
            <a:lvl1pPr>
              <a:spcBef>
                <a:spcPts val="0"/>
              </a:spcBef>
              <a:spcAft>
                <a:spcPts val="600"/>
              </a:spcAft>
              <a:defRPr sz="1400" b="0">
                <a:ln>
                  <a:solidFill>
                    <a:srgbClr val="0070C0">
                      <a:alpha val="20000"/>
                    </a:srgbClr>
                  </a:solidFill>
                </a:ln>
                <a:solidFill>
                  <a:schemeClr val="tx1">
                    <a:lumMod val="75000"/>
                    <a:lumOff val="25000"/>
                  </a:schemeClr>
                </a:solidFill>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Tree>
    <p:extLst>
      <p:ext uri="{BB962C8B-B14F-4D97-AF65-F5344CB8AC3E}">
        <p14:creationId xmlns:p14="http://schemas.microsoft.com/office/powerpoint/2010/main" val="1942984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lgn="l">
              <a:spcAft>
                <a:spcPts val="600"/>
              </a:spcAft>
              <a:defRPr/>
            </a:lvl1pPr>
          </a:lstStyle>
          <a:p>
            <a:r>
              <a:rPr lang="ko-KR" altLang="en-US"/>
              <a:t>마스터 제목 스타일 편집</a:t>
            </a:r>
            <a:endParaRPr lang="en-US"/>
          </a:p>
        </p:txBody>
      </p:sp>
    </p:spTree>
    <p:extLst>
      <p:ext uri="{BB962C8B-B14F-4D97-AF65-F5344CB8AC3E}">
        <p14:creationId xmlns:p14="http://schemas.microsoft.com/office/powerpoint/2010/main" val="265427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265240" y="288010"/>
            <a:ext cx="8617926" cy="1461876"/>
          </a:xfrm>
        </p:spPr>
        <p:txBody>
          <a:bodyPr/>
          <a:lstStyle>
            <a:lvl1pPr marL="0" indent="0">
              <a:spcBef>
                <a:spcPts val="0"/>
              </a:spcBef>
              <a:spcAft>
                <a:spcPts val="600"/>
              </a:spcAft>
              <a:buNone/>
              <a:defRPr/>
            </a:lvl1pPr>
            <a:lvl2pPr>
              <a:spcBef>
                <a:spcPts val="0"/>
              </a:spcBef>
              <a:spcAft>
                <a:spcPts val="600"/>
              </a:spcAft>
              <a:defRPr sz="1600"/>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Tree>
    <p:extLst>
      <p:ext uri="{BB962C8B-B14F-4D97-AF65-F5344CB8AC3E}">
        <p14:creationId xmlns:p14="http://schemas.microsoft.com/office/powerpoint/2010/main" val="1316271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제목+내용+요약">
    <p:spTree>
      <p:nvGrpSpPr>
        <p:cNvPr id="1" name=""/>
        <p:cNvGrpSpPr/>
        <p:nvPr/>
      </p:nvGrpSpPr>
      <p:grpSpPr>
        <a:xfrm>
          <a:off x="0" y="0"/>
          <a:ext cx="0" cy="0"/>
          <a:chOff x="0" y="0"/>
          <a:chExt cx="0" cy="0"/>
        </a:xfrm>
      </p:grpSpPr>
      <p:sp>
        <p:nvSpPr>
          <p:cNvPr id="3" name="내용 개체 틀 2"/>
          <p:cNvSpPr>
            <a:spLocks noGrp="1"/>
          </p:cNvSpPr>
          <p:nvPr>
            <p:ph idx="1"/>
          </p:nvPr>
        </p:nvSpPr>
        <p:spPr>
          <a:xfrm>
            <a:off x="1424354" y="288010"/>
            <a:ext cx="7458810" cy="1400321"/>
          </a:xfrm>
        </p:spPr>
        <p:txBody>
          <a:bodyPr/>
          <a:lstStyle>
            <a:lvl1pPr marL="0" indent="0">
              <a:spcBef>
                <a:spcPts val="0"/>
              </a:spcBef>
              <a:spcAft>
                <a:spcPts val="600"/>
              </a:spcAft>
              <a:buNone/>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모서리가 둥근 직사각형 3"/>
          <p:cNvSpPr/>
          <p:nvPr userDrawn="1"/>
        </p:nvSpPr>
        <p:spPr>
          <a:xfrm>
            <a:off x="93087" y="159728"/>
            <a:ext cx="1236141" cy="1339153"/>
          </a:xfrm>
          <a:prstGeom prst="roundRect">
            <a:avLst/>
          </a:prstGeom>
          <a:solidFill>
            <a:srgbClr val="FFFFFF"/>
          </a:solidFill>
          <a:ln w="57150" cap="flat" cmpd="sng" algn="ctr">
            <a:solidFill>
              <a:srgbClr val="066BB0">
                <a:lumMod val="60000"/>
                <a:lumOff val="40000"/>
              </a:srgbClr>
            </a:solidFill>
            <a:prstDash val="solid"/>
          </a:ln>
          <a:effectLst/>
        </p:spPr>
        <p:txBody>
          <a:bodyPr lIns="91376" tIns="45689" rIns="91376" bIns="45689" rtlCol="0" anchor="ctr">
            <a:noAutofit/>
          </a:bodyPr>
          <a:lstStyle/>
          <a:p>
            <a:pPr algn="ctr" fontAlgn="base" latinLnBrk="0">
              <a:spcBef>
                <a:spcPct val="0"/>
              </a:spcBef>
              <a:spcAft>
                <a:spcPct val="0"/>
              </a:spcAft>
              <a:defRPr/>
            </a:pPr>
            <a:endParaRPr lang="ko-KR" altLang="en-US" sz="1200" kern="0" dirty="0">
              <a:solidFill>
                <a:srgbClr val="000000"/>
              </a:solidFill>
              <a:latin typeface="Arial"/>
            </a:endParaRPr>
          </a:p>
        </p:txBody>
      </p:sp>
    </p:spTree>
    <p:extLst>
      <p:ext uri="{BB962C8B-B14F-4D97-AF65-F5344CB8AC3E}">
        <p14:creationId xmlns:p14="http://schemas.microsoft.com/office/powerpoint/2010/main" val="67945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544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6" name="텍스트 개체 틀 5"/>
          <p:cNvSpPr>
            <a:spLocks noGrp="1"/>
          </p:cNvSpPr>
          <p:nvPr>
            <p:ph type="body" sz="quarter" idx="10"/>
          </p:nvPr>
        </p:nvSpPr>
        <p:spPr>
          <a:xfrm>
            <a:off x="265240" y="295203"/>
            <a:ext cx="8617926" cy="1384932"/>
          </a:xfrm>
          <a:prstGeom prst="rect">
            <a:avLst/>
          </a:prstGeom>
        </p:spPr>
        <p:txBody>
          <a:bodyPr wrap="square" lIns="91376" tIns="45689" rIns="91376" bIns="45689">
            <a:spAutoFit/>
          </a:bodyPr>
          <a:lstStyle>
            <a:lvl1pPr marL="0" indent="0">
              <a:spcBef>
                <a:spcPts val="0"/>
              </a:spcBef>
              <a:spcAft>
                <a:spcPts val="600"/>
              </a:spcAft>
              <a:buNone/>
              <a:defRPr lang="ko-KR" altLang="en-US" sz="2000" b="1" kern="1200" dirty="0" smtClean="0">
                <a:ln>
                  <a:solidFill>
                    <a:schemeClr val="accent4">
                      <a:alpha val="20000"/>
                    </a:schemeClr>
                  </a:solidFill>
                </a:ln>
                <a:solidFill>
                  <a:schemeClr val="tx1"/>
                </a:solidFill>
                <a:latin typeface="+mn-ea"/>
                <a:ea typeface="+mn-ea"/>
                <a:cs typeface="Arial" pitchFamily="34" charset="0"/>
              </a:defRPr>
            </a:lvl1pPr>
            <a:lvl2pPr marL="628215" indent="-180850">
              <a:spcBef>
                <a:spcPts val="0"/>
              </a:spcBef>
              <a:spcAft>
                <a:spcPts val="600"/>
              </a:spcAft>
              <a:defRPr lang="ko-KR" altLang="en-US" sz="1100" kern="1200" dirty="0" smtClean="0">
                <a:ln>
                  <a:solidFill>
                    <a:srgbClr val="0070C0">
                      <a:alpha val="20000"/>
                    </a:srgbClr>
                  </a:solidFill>
                </a:ln>
                <a:solidFill>
                  <a:schemeClr val="tx1">
                    <a:lumMod val="50000"/>
                    <a:lumOff val="50000"/>
                  </a:schemeClr>
                </a:solidFill>
                <a:latin typeface="+mn-ea"/>
                <a:ea typeface="+mn-ea"/>
                <a:cs typeface="Arial" pitchFamily="34" charset="0"/>
              </a:defRPr>
            </a:lvl2pPr>
            <a:lvl3pPr marL="1075580" indent="-180850">
              <a:spcBef>
                <a:spcPts val="0"/>
              </a:spcBef>
              <a:spcAft>
                <a:spcPts val="600"/>
              </a:spcAft>
              <a:defRPr lang="ko-KR" altLang="en-US" sz="1100" kern="1200" dirty="0" smtClean="0">
                <a:ln>
                  <a:solidFill>
                    <a:srgbClr val="0070C0">
                      <a:alpha val="20000"/>
                    </a:srgbClr>
                  </a:solidFill>
                </a:ln>
                <a:solidFill>
                  <a:schemeClr val="tx1">
                    <a:lumMod val="50000"/>
                    <a:lumOff val="50000"/>
                  </a:schemeClr>
                </a:solidFill>
                <a:latin typeface="+mn-ea"/>
                <a:ea typeface="+mn-ea"/>
                <a:cs typeface="Arial" pitchFamily="34" charset="0"/>
              </a:defRPr>
            </a:lvl3pPr>
            <a:lvl4pPr marL="1522946" indent="-180850">
              <a:spcBef>
                <a:spcPts val="0"/>
              </a:spcBef>
              <a:spcAft>
                <a:spcPts val="600"/>
              </a:spcAft>
              <a:defRPr lang="ko-KR" altLang="en-US" sz="1100" kern="1200" dirty="0" smtClean="0">
                <a:ln>
                  <a:solidFill>
                    <a:srgbClr val="0070C0">
                      <a:alpha val="20000"/>
                    </a:srgbClr>
                  </a:solidFill>
                </a:ln>
                <a:solidFill>
                  <a:schemeClr val="tx1">
                    <a:lumMod val="50000"/>
                    <a:lumOff val="50000"/>
                  </a:schemeClr>
                </a:solidFill>
                <a:latin typeface="+mn-ea"/>
                <a:ea typeface="+mn-ea"/>
                <a:cs typeface="Arial" pitchFamily="34" charset="0"/>
              </a:defRPr>
            </a:lvl4pPr>
            <a:lvl5pPr marL="1970309" indent="-180850">
              <a:spcBef>
                <a:spcPts val="0"/>
              </a:spcBef>
              <a:spcAft>
                <a:spcPts val="600"/>
              </a:spcAft>
              <a:defRPr lang="en-US" sz="1100" kern="1200" dirty="0">
                <a:ln>
                  <a:solidFill>
                    <a:srgbClr val="0070C0">
                      <a:alpha val="20000"/>
                    </a:srgbClr>
                  </a:solidFill>
                </a:ln>
                <a:solidFill>
                  <a:schemeClr val="tx1">
                    <a:lumMod val="50000"/>
                    <a:lumOff val="50000"/>
                  </a:schemeClr>
                </a:solidFill>
                <a:latin typeface="+mn-ea"/>
                <a:ea typeface="+mn-ea"/>
                <a:cs typeface="Arial"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Slide Number Placeholder 5"/>
          <p:cNvSpPr>
            <a:spLocks noGrp="1"/>
          </p:cNvSpPr>
          <p:nvPr>
            <p:ph type="sldNum" sz="quarter" idx="11"/>
          </p:nvPr>
        </p:nvSpPr>
        <p:spPr>
          <a:xfrm>
            <a:off x="8374681" y="6573838"/>
            <a:ext cx="498231" cy="184150"/>
          </a:xfrm>
          <a:prstGeom prst="rect">
            <a:avLst/>
          </a:prstGeom>
        </p:spPr>
        <p:txBody>
          <a:bodyPr lIns="91381" tIns="45690" rIns="91381" bIns="45690"/>
          <a:lstStyle>
            <a:lvl1pPr>
              <a:defRPr/>
            </a:lvl1pPr>
          </a:lstStyle>
          <a:p>
            <a:pPr>
              <a:defRPr/>
            </a:pPr>
            <a:fld id="{6DAFEB17-3B68-4B67-9F3B-D0E5900314AA}" type="slidenum">
              <a:rPr lang="en-US"/>
              <a:pPr>
                <a:defRPr/>
              </a:pPr>
              <a:t>‹#›</a:t>
            </a:fld>
            <a:endParaRPr lang="en-US" dirty="0"/>
          </a:p>
        </p:txBody>
      </p:sp>
    </p:spTree>
    <p:extLst>
      <p:ext uri="{BB962C8B-B14F-4D97-AF65-F5344CB8AC3E}">
        <p14:creationId xmlns:p14="http://schemas.microsoft.com/office/powerpoint/2010/main" val="66135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제목+내용">
  <p:cSld name="1_제목+내용">
    <p:spTree>
      <p:nvGrpSpPr>
        <p:cNvPr id="1" name="Shape 16"/>
        <p:cNvGrpSpPr/>
        <p:nvPr/>
      </p:nvGrpSpPr>
      <p:grpSpPr>
        <a:xfrm>
          <a:off x="0" y="0"/>
          <a:ext cx="0" cy="0"/>
          <a:chOff x="0" y="0"/>
          <a:chExt cx="0" cy="0"/>
        </a:xfrm>
      </p:grpSpPr>
      <p:sp>
        <p:nvSpPr>
          <p:cNvPr id="17" name="Google Shape;17;p7"/>
          <p:cNvSpPr txBox="1">
            <a:spLocks noGrp="1"/>
          </p:cNvSpPr>
          <p:nvPr>
            <p:ph type="body" idx="1"/>
          </p:nvPr>
        </p:nvSpPr>
        <p:spPr>
          <a:xfrm>
            <a:off x="265240" y="288010"/>
            <a:ext cx="8617926" cy="400019"/>
          </a:xfrm>
          <a:prstGeom prst="rect">
            <a:avLst/>
          </a:prstGeom>
          <a:noFill/>
          <a:ln>
            <a:noFill/>
          </a:ln>
        </p:spPr>
        <p:txBody>
          <a:bodyPr spcFirstLastPara="1" wrap="square" lIns="91375" tIns="45675" rIns="91375" bIns="45675" anchor="t" anchorCtr="0">
            <a:spAutoFit/>
          </a:bodyPr>
          <a:lstStyle>
            <a:lvl1pPr marL="457200" lvl="0" indent="-228600" algn="l">
              <a:spcBef>
                <a:spcPts val="0"/>
              </a:spcBef>
              <a:spcAft>
                <a:spcPts val="0"/>
              </a:spcAft>
              <a:buClr>
                <a:schemeClr val="dk1"/>
              </a:buClr>
              <a:buSzPts val="2000"/>
              <a:buNone/>
              <a:defRPr>
                <a:latin typeface="맑은 고딕" panose="020B0503020000020004" pitchFamily="50" charset="-127"/>
                <a:ea typeface="맑은 고딕" panose="020B0503020000020004" pitchFamily="50" charset="-127"/>
              </a:defRPr>
            </a:lvl1pPr>
            <a:lvl2pPr marL="914400" lvl="1" indent="-330200" algn="l">
              <a:spcBef>
                <a:spcPts val="600"/>
              </a:spcBef>
              <a:spcAft>
                <a:spcPts val="0"/>
              </a:spcAft>
              <a:buClr>
                <a:srgbClr val="7F7F7F"/>
              </a:buClr>
              <a:buSzPts val="1600"/>
              <a:buChar char="–"/>
              <a:defRPr sz="1600"/>
            </a:lvl2pPr>
            <a:lvl3pPr marL="1371600" lvl="2" indent="-298450" algn="l">
              <a:spcBef>
                <a:spcPts val="600"/>
              </a:spcBef>
              <a:spcAft>
                <a:spcPts val="0"/>
              </a:spcAft>
              <a:buClr>
                <a:srgbClr val="7F7F7F"/>
              </a:buClr>
              <a:buSzPts val="1100"/>
              <a:buChar char="•"/>
              <a:defRPr/>
            </a:lvl3pPr>
            <a:lvl4pPr marL="1828800" lvl="3" indent="-298450" algn="l">
              <a:spcBef>
                <a:spcPts val="600"/>
              </a:spcBef>
              <a:spcAft>
                <a:spcPts val="0"/>
              </a:spcAft>
              <a:buClr>
                <a:srgbClr val="7F7F7F"/>
              </a:buClr>
              <a:buSzPts val="1100"/>
              <a:buChar char="–"/>
              <a:defRPr/>
            </a:lvl4pPr>
            <a:lvl5pPr marL="2286000" lvl="4" indent="-298450" algn="l">
              <a:spcBef>
                <a:spcPts val="600"/>
              </a:spcBef>
              <a:spcAft>
                <a:spcPts val="0"/>
              </a:spcAft>
              <a:buClr>
                <a:srgbClr val="7F7F7F"/>
              </a:buClr>
              <a:buSzPts val="11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308719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265240" y="288009"/>
            <a:ext cx="8617926" cy="400047"/>
          </a:xfrm>
          <a:prstGeom prst="rect">
            <a:avLst/>
          </a:prstGeom>
        </p:spPr>
        <p:txBody>
          <a:bodyPr wrap="square" lIns="91376" tIns="45689" rIns="91376" bIns="45689">
            <a:spAutoFit/>
          </a:bodyPr>
          <a:lstStyle/>
          <a:p>
            <a:pPr marL="0" lvl="0" indent="0" algn="l">
              <a:spcBef>
                <a:spcPts val="0"/>
              </a:spcBef>
              <a:spcAft>
                <a:spcPts val="600"/>
              </a:spcAft>
              <a:buFont typeface="Arial" panose="020B0604020202020204" pitchFamily="34" charset="0"/>
            </a:pPr>
            <a:r>
              <a:rPr lang="ko-KR" altLang="en-US" dirty="0"/>
              <a:t>마스터 제목 스타일 편집</a:t>
            </a:r>
            <a:endParaRPr lang="en-US" dirty="0"/>
          </a:p>
        </p:txBody>
      </p:sp>
      <p:sp>
        <p:nvSpPr>
          <p:cNvPr id="3" name="텍스트 개체 틀 2"/>
          <p:cNvSpPr>
            <a:spLocks noGrp="1"/>
          </p:cNvSpPr>
          <p:nvPr>
            <p:ph type="body" idx="1"/>
          </p:nvPr>
        </p:nvSpPr>
        <p:spPr>
          <a:xfrm>
            <a:off x="265240" y="810016"/>
            <a:ext cx="8617926" cy="1400321"/>
          </a:xfrm>
          <a:prstGeom prst="rect">
            <a:avLst/>
          </a:prstGeom>
        </p:spPr>
        <p:txBody>
          <a:bodyPr wrap="square" lIns="91376" tIns="45689" rIns="91376" bIns="45689">
            <a:spAutoFit/>
          </a:bodyPr>
          <a:lstStyle/>
          <a:p>
            <a:pPr marL="0" lvl="0" indent="0">
              <a:spcBef>
                <a:spcPts val="0"/>
              </a:spcBef>
              <a:spcAft>
                <a:spcPts val="600"/>
              </a:spcAft>
              <a:buNone/>
            </a:pPr>
            <a:r>
              <a:rPr lang="ko-KR" altLang="en-US" dirty="0"/>
              <a:t>마스터 텍스트 스타일을 편집합니다</a:t>
            </a:r>
          </a:p>
          <a:p>
            <a:pPr marL="628215" lvl="1" indent="-180850">
              <a:spcBef>
                <a:spcPts val="0"/>
              </a:spcBef>
              <a:spcAft>
                <a:spcPts val="600"/>
              </a:spcAft>
            </a:pPr>
            <a:r>
              <a:rPr lang="ko-KR" altLang="en-US" dirty="0"/>
              <a:t>둘째 수준</a:t>
            </a:r>
          </a:p>
          <a:p>
            <a:pPr marL="1075580" lvl="2" indent="-180850">
              <a:spcBef>
                <a:spcPts val="0"/>
              </a:spcBef>
              <a:spcAft>
                <a:spcPts val="600"/>
              </a:spcAft>
            </a:pPr>
            <a:r>
              <a:rPr lang="ko-KR" altLang="en-US" dirty="0"/>
              <a:t>셋째 수준</a:t>
            </a:r>
          </a:p>
          <a:p>
            <a:pPr marL="1522946" lvl="3" indent="-180850">
              <a:spcBef>
                <a:spcPts val="0"/>
              </a:spcBef>
              <a:spcAft>
                <a:spcPts val="600"/>
              </a:spcAft>
            </a:pPr>
            <a:r>
              <a:rPr lang="ko-KR" altLang="en-US" dirty="0"/>
              <a:t>넷째 수준</a:t>
            </a:r>
          </a:p>
          <a:p>
            <a:pPr marL="1970309" lvl="4" indent="-180850">
              <a:spcBef>
                <a:spcPts val="0"/>
              </a:spcBef>
              <a:spcAft>
                <a:spcPts val="600"/>
              </a:spcAft>
            </a:pPr>
            <a:r>
              <a:rPr lang="ko-KR" altLang="en-US" dirty="0"/>
              <a:t>다섯째 수준</a:t>
            </a:r>
            <a:endParaRPr lang="en-US" dirty="0"/>
          </a:p>
        </p:txBody>
      </p:sp>
      <p:sp>
        <p:nvSpPr>
          <p:cNvPr id="12" name="Slide Number Placeholder 5"/>
          <p:cNvSpPr txBox="1">
            <a:spLocks/>
          </p:cNvSpPr>
          <p:nvPr/>
        </p:nvSpPr>
        <p:spPr>
          <a:xfrm>
            <a:off x="8721265" y="6588000"/>
            <a:ext cx="161904" cy="153888"/>
          </a:xfrm>
          <a:prstGeom prst="rect">
            <a:avLst/>
          </a:prstGeom>
        </p:spPr>
        <p:txBody>
          <a:bodyPr vert="horz" wrap="none" lIns="0" tIns="0" rIns="0" bIns="0" rtlCol="0" anchor="t" anchorCtr="0">
            <a:spAutoFit/>
          </a:bodyPr>
          <a:lstStyle>
            <a:defPPr>
              <a:defRPr lang="ko-KR"/>
            </a:defPPr>
            <a:lvl1pPr marL="0" algn="r" defTabSz="914400" rtl="0" eaLnBrk="1" fontAlgn="auto" latinLnBrk="1" hangingPunct="1">
              <a:spcBef>
                <a:spcPts val="0"/>
              </a:spcBef>
              <a:spcAft>
                <a:spcPts val="0"/>
              </a:spcAft>
              <a:defRPr sz="1200" kern="1200">
                <a:solidFill>
                  <a:srgbClr val="000000"/>
                </a:solidFill>
                <a:latin typeface="Arial" pitchFamily="34" charset="0"/>
                <a:ea typeface="+mn-ea"/>
                <a:cs typeface="Arial"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atinLnBrk="0">
              <a:defRPr/>
            </a:pPr>
            <a:fld id="{8923D03B-3730-4CF7-B961-E2F69E5B6A9E}" type="slidenum">
              <a:rPr lang="en-US" sz="1000" smtClean="0">
                <a:latin typeface="맑은 고딕"/>
              </a:rPr>
              <a:pPr latinLnBrk="0">
                <a:defRPr/>
              </a:pPr>
              <a:t>‹#›</a:t>
            </a:fld>
            <a:endParaRPr lang="en-US" sz="1000" dirty="0">
              <a:latin typeface="맑은 고딕"/>
            </a:endParaRPr>
          </a:p>
        </p:txBody>
      </p:sp>
      <p:sp>
        <p:nvSpPr>
          <p:cNvPr id="13" name="Rectangle 6"/>
          <p:cNvSpPr/>
          <p:nvPr/>
        </p:nvSpPr>
        <p:spPr>
          <a:xfrm>
            <a:off x="265240" y="6465888"/>
            <a:ext cx="8617926" cy="74612"/>
          </a:xfrm>
          <a:prstGeom prst="rect">
            <a:avLst/>
          </a:prstGeom>
          <a:solidFill>
            <a:srgbClr val="41AEF9"/>
          </a:solidFill>
          <a:ln w="25400" cap="flat" cmpd="sng" algn="ctr">
            <a:noFill/>
            <a:prstDash val="solid"/>
          </a:ln>
          <a:effectLst/>
        </p:spPr>
        <p:txBody>
          <a:bodyPr lIns="91371" tIns="45684" rIns="91371" bIns="45684" anchor="ctr"/>
          <a:lstStyle/>
          <a:p>
            <a:pPr algn="ctr" latinLnBrk="0">
              <a:defRPr/>
            </a:pPr>
            <a:endParaRPr lang="en-US" kern="0" dirty="0">
              <a:solidFill>
                <a:srgbClr val="FFFFFF"/>
              </a:solidFill>
            </a:endParaRPr>
          </a:p>
        </p:txBody>
      </p:sp>
      <p:sp>
        <p:nvSpPr>
          <p:cNvPr id="14" name="Rectangle 9"/>
          <p:cNvSpPr/>
          <p:nvPr/>
        </p:nvSpPr>
        <p:spPr>
          <a:xfrm>
            <a:off x="265240" y="136255"/>
            <a:ext cx="8617926" cy="76200"/>
          </a:xfrm>
          <a:prstGeom prst="rect">
            <a:avLst/>
          </a:prstGeom>
          <a:solidFill>
            <a:srgbClr val="066BB0">
              <a:lumMod val="60000"/>
              <a:lumOff val="40000"/>
            </a:srgbClr>
          </a:solidFill>
          <a:ln w="25400" cap="flat" cmpd="sng" algn="ctr">
            <a:noFill/>
            <a:prstDash val="solid"/>
          </a:ln>
          <a:effectLst/>
        </p:spPr>
        <p:txBody>
          <a:bodyPr lIns="91371" tIns="45684" rIns="91371" bIns="45684" anchor="ctr"/>
          <a:lstStyle/>
          <a:p>
            <a:pPr algn="ctr" latinLnBrk="0">
              <a:defRPr/>
            </a:pPr>
            <a:endParaRPr lang="en-US" kern="0" dirty="0">
              <a:solidFill>
                <a:srgbClr val="FFFFFF"/>
              </a:solidFill>
              <a:latin typeface="Arial"/>
            </a:endParaRPr>
          </a:p>
        </p:txBody>
      </p:sp>
      <p:sp>
        <p:nvSpPr>
          <p:cNvPr id="16" name="TextBox 15"/>
          <p:cNvSpPr txBox="1"/>
          <p:nvPr/>
        </p:nvSpPr>
        <p:spPr>
          <a:xfrm>
            <a:off x="260830" y="6588000"/>
            <a:ext cx="8055586" cy="123111"/>
          </a:xfrm>
          <a:prstGeom prst="rect">
            <a:avLst/>
          </a:prstGeom>
          <a:noFill/>
        </p:spPr>
        <p:txBody>
          <a:bodyPr wrap="square" lIns="0" tIns="0" rIns="0" bIns="0" rtlCol="0">
            <a:spAutoFit/>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800" b="1" kern="1200" dirty="0">
                <a:ln>
                  <a:solidFill>
                    <a:srgbClr val="4F81BD">
                      <a:alpha val="0"/>
                    </a:srgbClr>
                  </a:solidFill>
                </a:ln>
                <a:solidFill>
                  <a:srgbClr val="203864"/>
                </a:solidFill>
                <a:latin typeface="+mn-lt"/>
                <a:ea typeface="KoPub돋움체 Bold" panose="02020603020101020101" pitchFamily="18" charset="-127"/>
                <a:cs typeface="+mn-cs"/>
              </a:rPr>
              <a:t>Applications</a:t>
            </a:r>
            <a:r>
              <a:rPr lang="ko-KR" altLang="en-US" sz="800" b="1" kern="1200" dirty="0">
                <a:ln>
                  <a:solidFill>
                    <a:srgbClr val="4F81BD">
                      <a:alpha val="0"/>
                    </a:srgbClr>
                  </a:solidFill>
                </a:ln>
                <a:solidFill>
                  <a:srgbClr val="203864"/>
                </a:solidFill>
                <a:latin typeface="+mn-lt"/>
                <a:ea typeface="KoPub돋움체 Bold" panose="02020603020101020101" pitchFamily="18" charset="-127"/>
                <a:cs typeface="+mn-cs"/>
              </a:rPr>
              <a:t> </a:t>
            </a:r>
            <a:r>
              <a:rPr lang="en-US" altLang="ko-KR" sz="800" b="1" kern="1200" dirty="0">
                <a:ln>
                  <a:solidFill>
                    <a:srgbClr val="4F81BD">
                      <a:alpha val="0"/>
                    </a:srgbClr>
                  </a:solidFill>
                </a:ln>
                <a:solidFill>
                  <a:srgbClr val="203864"/>
                </a:solidFill>
                <a:latin typeface="+mn-lt"/>
                <a:ea typeface="KoPub돋움체 Bold" panose="02020603020101020101" pitchFamily="18" charset="-127"/>
                <a:cs typeface="+mn-cs"/>
              </a:rPr>
              <a:t>and</a:t>
            </a:r>
            <a:r>
              <a:rPr lang="ko-KR" altLang="en-US" sz="800" b="1" kern="1200" dirty="0">
                <a:ln>
                  <a:solidFill>
                    <a:srgbClr val="4F81BD">
                      <a:alpha val="0"/>
                    </a:srgbClr>
                  </a:solidFill>
                </a:ln>
                <a:solidFill>
                  <a:srgbClr val="203864"/>
                </a:solidFill>
                <a:latin typeface="+mn-lt"/>
                <a:ea typeface="KoPub돋움체 Bold" panose="02020603020101020101" pitchFamily="18" charset="-127"/>
                <a:cs typeface="+mn-cs"/>
              </a:rPr>
              <a:t> </a:t>
            </a:r>
            <a:r>
              <a:rPr lang="en-US" altLang="ko-KR" sz="800" b="1" kern="1200" dirty="0">
                <a:ln>
                  <a:solidFill>
                    <a:srgbClr val="4F81BD">
                      <a:alpha val="0"/>
                    </a:srgbClr>
                  </a:solidFill>
                </a:ln>
                <a:solidFill>
                  <a:srgbClr val="203864"/>
                </a:solidFill>
                <a:latin typeface="+mn-lt"/>
                <a:ea typeface="KoPub돋움체 Bold" panose="02020603020101020101" pitchFamily="18" charset="-127"/>
                <a:cs typeface="+mn-cs"/>
              </a:rPr>
              <a:t>Open</a:t>
            </a:r>
            <a:r>
              <a:rPr lang="ko-KR" altLang="en-US" sz="800" b="1" kern="1200" dirty="0">
                <a:ln>
                  <a:solidFill>
                    <a:srgbClr val="4F81BD">
                      <a:alpha val="0"/>
                    </a:srgbClr>
                  </a:solidFill>
                </a:ln>
                <a:solidFill>
                  <a:srgbClr val="203864"/>
                </a:solidFill>
                <a:latin typeface="+mn-lt"/>
                <a:ea typeface="KoPub돋움체 Bold" panose="02020603020101020101" pitchFamily="18" charset="-127"/>
                <a:cs typeface="+mn-cs"/>
              </a:rPr>
              <a:t> </a:t>
            </a:r>
            <a:r>
              <a:rPr lang="en-US" altLang="ko-KR" sz="800" b="1" kern="1200" dirty="0">
                <a:ln>
                  <a:solidFill>
                    <a:srgbClr val="4F81BD">
                      <a:alpha val="0"/>
                    </a:srgbClr>
                  </a:solidFill>
                </a:ln>
                <a:solidFill>
                  <a:srgbClr val="203864"/>
                </a:solidFill>
                <a:latin typeface="+mn-lt"/>
                <a:ea typeface="KoPub돋움체 Bold" panose="02020603020101020101" pitchFamily="18" charset="-127"/>
                <a:cs typeface="+mn-cs"/>
              </a:rPr>
              <a:t>Challenges</a:t>
            </a:r>
            <a:r>
              <a:rPr lang="ko-KR" altLang="en-US" sz="800" b="1" kern="1200" dirty="0">
                <a:ln>
                  <a:solidFill>
                    <a:srgbClr val="4F81BD">
                      <a:alpha val="0"/>
                    </a:srgbClr>
                  </a:solidFill>
                </a:ln>
                <a:solidFill>
                  <a:srgbClr val="203864"/>
                </a:solidFill>
                <a:latin typeface="+mn-lt"/>
                <a:ea typeface="KoPub돋움체 Bold" panose="02020603020101020101" pitchFamily="18" charset="-127"/>
                <a:cs typeface="+mn-cs"/>
              </a:rPr>
              <a:t> </a:t>
            </a:r>
            <a:r>
              <a:rPr lang="en-US" altLang="ko-KR" sz="800" b="1" kern="1200" dirty="0">
                <a:ln>
                  <a:solidFill>
                    <a:srgbClr val="4F81BD">
                      <a:alpha val="0"/>
                    </a:srgbClr>
                  </a:solidFill>
                </a:ln>
                <a:solidFill>
                  <a:srgbClr val="203864"/>
                </a:solidFill>
                <a:latin typeface="+mn-lt"/>
                <a:ea typeface="KoPub돋움체 Bold" panose="02020603020101020101" pitchFamily="18" charset="-127"/>
                <a:cs typeface="+mn-cs"/>
              </a:rPr>
              <a:t>in</a:t>
            </a:r>
            <a:r>
              <a:rPr lang="ko-KR" altLang="en-US" sz="800" b="1" kern="1200" dirty="0">
                <a:ln>
                  <a:solidFill>
                    <a:srgbClr val="4F81BD">
                      <a:alpha val="0"/>
                    </a:srgbClr>
                  </a:solidFill>
                </a:ln>
                <a:solidFill>
                  <a:srgbClr val="203864"/>
                </a:solidFill>
                <a:latin typeface="+mn-lt"/>
                <a:ea typeface="KoPub돋움체 Bold" panose="02020603020101020101" pitchFamily="18" charset="-127"/>
                <a:cs typeface="+mn-cs"/>
              </a:rPr>
              <a:t> </a:t>
            </a:r>
            <a:r>
              <a:rPr lang="en-US" altLang="ko-KR" sz="800" b="1" kern="1200" dirty="0">
                <a:ln>
                  <a:solidFill>
                    <a:srgbClr val="4F81BD">
                      <a:alpha val="0"/>
                    </a:srgbClr>
                  </a:solidFill>
                </a:ln>
                <a:solidFill>
                  <a:srgbClr val="203864"/>
                </a:solidFill>
                <a:latin typeface="+mn-lt"/>
                <a:ea typeface="KoPub돋움체 Bold" panose="02020603020101020101" pitchFamily="18" charset="-127"/>
                <a:cs typeface="+mn-cs"/>
              </a:rPr>
              <a:t>Federated</a:t>
            </a:r>
            <a:r>
              <a:rPr lang="ko-KR" altLang="en-US" sz="800" b="1" kern="1200" dirty="0">
                <a:ln>
                  <a:solidFill>
                    <a:srgbClr val="4F81BD">
                      <a:alpha val="0"/>
                    </a:srgbClr>
                  </a:solidFill>
                </a:ln>
                <a:solidFill>
                  <a:srgbClr val="203864"/>
                </a:solidFill>
                <a:latin typeface="+mn-lt"/>
                <a:ea typeface="KoPub돋움체 Bold" panose="02020603020101020101" pitchFamily="18" charset="-127"/>
                <a:cs typeface="+mn-cs"/>
              </a:rPr>
              <a:t> </a:t>
            </a:r>
            <a:r>
              <a:rPr lang="en-US" altLang="ko-KR" sz="800" b="1" kern="1200" dirty="0">
                <a:ln>
                  <a:solidFill>
                    <a:srgbClr val="4F81BD">
                      <a:alpha val="0"/>
                    </a:srgbClr>
                  </a:solidFill>
                </a:ln>
                <a:solidFill>
                  <a:srgbClr val="203864"/>
                </a:solidFill>
                <a:latin typeface="+mn-lt"/>
                <a:ea typeface="KoPub돋움체 Bold" panose="02020603020101020101" pitchFamily="18" charset="-127"/>
                <a:cs typeface="+mn-cs"/>
              </a:rPr>
              <a:t>Learning</a:t>
            </a:r>
          </a:p>
        </p:txBody>
      </p:sp>
    </p:spTree>
    <p:extLst>
      <p:ext uri="{BB962C8B-B14F-4D97-AF65-F5344CB8AC3E}">
        <p14:creationId xmlns:p14="http://schemas.microsoft.com/office/powerpoint/2010/main" val="316164499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92" r:id="rId9"/>
  </p:sldLayoutIdLst>
  <p:txStyles>
    <p:titleStyle>
      <a:lvl1pPr algn="ctr" defTabSz="913765" rtl="0" eaLnBrk="1" latinLnBrk="1" hangingPunct="1">
        <a:spcBef>
          <a:spcPct val="0"/>
        </a:spcBef>
        <a:buNone/>
        <a:defRPr lang="en-US" altLang="en-US" sz="2000" b="1" kern="1200">
          <a:ln>
            <a:solidFill>
              <a:schemeClr val="accent4">
                <a:alpha val="20000"/>
              </a:schemeClr>
            </a:solidFill>
          </a:ln>
          <a:solidFill>
            <a:schemeClr val="tx1"/>
          </a:solidFill>
          <a:latin typeface="+mn-ea"/>
          <a:ea typeface="+mn-ea"/>
          <a:cs typeface="Arial" pitchFamily="34" charset="0"/>
        </a:defRPr>
      </a:lvl1pPr>
    </p:titleStyle>
    <p:bodyStyle>
      <a:lvl1pPr marL="342659" indent="-342659" algn="l" defTabSz="913765" rtl="0" eaLnBrk="1" latinLnBrk="1" hangingPunct="1">
        <a:spcBef>
          <a:spcPct val="20000"/>
        </a:spcBef>
        <a:buFont typeface="Arial" panose="020B0604020202020204" pitchFamily="34" charset="0"/>
        <a:buChar char="•"/>
        <a:defRPr lang="ko-KR" altLang="en-US" sz="2000" b="1" kern="1200" smtClean="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ct val="20000"/>
        </a:spcBef>
        <a:buFont typeface="Arial" panose="020B0604020202020204" pitchFamily="34" charset="0"/>
        <a:buChar char="–"/>
        <a:defRPr lang="ko-KR" altLang="en-US" sz="1200" kern="1200" smtClean="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ct val="20000"/>
        </a:spcBef>
        <a:buFont typeface="Arial" panose="020B0604020202020204" pitchFamily="34" charset="0"/>
        <a:buChar char="•"/>
        <a:defRPr lang="ko-KR" altLang="en-US" sz="1100" kern="1200" smtClean="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ct val="20000"/>
        </a:spcBef>
        <a:buFont typeface="Arial" panose="020B0604020202020204" pitchFamily="34" charset="0"/>
        <a:buChar char="–"/>
        <a:defRPr lang="ko-KR" altLang="en-US" sz="1100" kern="1200" smtClean="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ct val="20000"/>
        </a:spcBef>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3765" rtl="0" eaLnBrk="1" latinLnBrk="1" hangingPunct="1">
        <a:defRPr sz="1800" kern="1200">
          <a:solidFill>
            <a:schemeClr val="tx1"/>
          </a:solidFill>
          <a:latin typeface="+mn-lt"/>
          <a:ea typeface="+mn-ea"/>
          <a:cs typeface="+mn-cs"/>
        </a:defRPr>
      </a:lvl1pPr>
      <a:lvl2pPr marL="456884" algn="l" defTabSz="913765" rtl="0" eaLnBrk="1" latinLnBrk="1" hangingPunct="1">
        <a:defRPr sz="1800" kern="1200">
          <a:solidFill>
            <a:schemeClr val="tx1"/>
          </a:solidFill>
          <a:latin typeface="+mn-lt"/>
          <a:ea typeface="+mn-ea"/>
          <a:cs typeface="+mn-cs"/>
        </a:defRPr>
      </a:lvl2pPr>
      <a:lvl3pPr marL="913765" algn="l" defTabSz="913765" rtl="0" eaLnBrk="1" latinLnBrk="1" hangingPunct="1">
        <a:defRPr sz="1800" kern="1200">
          <a:solidFill>
            <a:schemeClr val="tx1"/>
          </a:solidFill>
          <a:latin typeface="+mn-lt"/>
          <a:ea typeface="+mn-ea"/>
          <a:cs typeface="+mn-cs"/>
        </a:defRPr>
      </a:lvl3pPr>
      <a:lvl4pPr marL="1370652" algn="l" defTabSz="913765" rtl="0" eaLnBrk="1" latinLnBrk="1" hangingPunct="1">
        <a:defRPr sz="1800" kern="1200">
          <a:solidFill>
            <a:schemeClr val="tx1"/>
          </a:solidFill>
          <a:latin typeface="+mn-lt"/>
          <a:ea typeface="+mn-ea"/>
          <a:cs typeface="+mn-cs"/>
        </a:defRPr>
      </a:lvl4pPr>
      <a:lvl5pPr marL="1827535" algn="l" defTabSz="913765" rtl="0" eaLnBrk="1" latinLnBrk="1" hangingPunct="1">
        <a:defRPr sz="1800" kern="1200">
          <a:solidFill>
            <a:schemeClr val="tx1"/>
          </a:solidFill>
          <a:latin typeface="+mn-lt"/>
          <a:ea typeface="+mn-ea"/>
          <a:cs typeface="+mn-cs"/>
        </a:defRPr>
      </a:lvl5pPr>
      <a:lvl6pPr marL="2284419" algn="l" defTabSz="913765" rtl="0" eaLnBrk="1" latinLnBrk="1" hangingPunct="1">
        <a:defRPr sz="1800" kern="1200">
          <a:solidFill>
            <a:schemeClr val="tx1"/>
          </a:solidFill>
          <a:latin typeface="+mn-lt"/>
          <a:ea typeface="+mn-ea"/>
          <a:cs typeface="+mn-cs"/>
        </a:defRPr>
      </a:lvl6pPr>
      <a:lvl7pPr marL="2741304" algn="l" defTabSz="913765" rtl="0" eaLnBrk="1" latinLnBrk="1" hangingPunct="1">
        <a:defRPr sz="1800" kern="1200">
          <a:solidFill>
            <a:schemeClr val="tx1"/>
          </a:solidFill>
          <a:latin typeface="+mn-lt"/>
          <a:ea typeface="+mn-ea"/>
          <a:cs typeface="+mn-cs"/>
        </a:defRPr>
      </a:lvl7pPr>
      <a:lvl8pPr marL="3198187" algn="l" defTabSz="913765" rtl="0" eaLnBrk="1" latinLnBrk="1" hangingPunct="1">
        <a:defRPr sz="1800" kern="1200">
          <a:solidFill>
            <a:schemeClr val="tx1"/>
          </a:solidFill>
          <a:latin typeface="+mn-lt"/>
          <a:ea typeface="+mn-ea"/>
          <a:cs typeface="+mn-cs"/>
        </a:defRPr>
      </a:lvl8pPr>
      <a:lvl9pPr marL="3655072" algn="l" defTabSz="913765"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fld id="{02C3DAA8-BF2F-4D5A-B778-E004199E2898}" type="datetime1">
              <a:rPr kumimoji="1" lang="ko-KR" altLang="en-US" smtClean="0">
                <a:solidFill>
                  <a:prstClr val="black">
                    <a:tint val="75000"/>
                  </a:prstClr>
                </a:solidFill>
                <a:latin typeface="굴림" pitchFamily="50" charset="-127"/>
                <a:ea typeface="굴림" pitchFamily="50" charset="-127"/>
              </a:rPr>
              <a:pPr fontAlgn="base">
                <a:spcBef>
                  <a:spcPct val="0"/>
                </a:spcBef>
                <a:spcAft>
                  <a:spcPct val="0"/>
                </a:spcAft>
              </a:pPr>
              <a:t>2022-09-14</a:t>
            </a:fld>
            <a:endParaRPr kumimoji="1" lang="ko-KR" altLang="en-US" dirty="0">
              <a:solidFill>
                <a:prstClr val="black">
                  <a:tint val="75000"/>
                </a:prstClr>
              </a:solidFill>
              <a:latin typeface="굴림" pitchFamily="50" charset="-127"/>
              <a:ea typeface="굴림" pitchFamily="50" charset="-127"/>
            </a:endParaRPr>
          </a:p>
        </p:txBody>
      </p:sp>
      <p:sp>
        <p:nvSpPr>
          <p:cNvPr id="5" name="바닥글 개체 틀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kumimoji="1" lang="ko-KR" altLang="en-US" dirty="0">
              <a:solidFill>
                <a:prstClr val="black">
                  <a:tint val="75000"/>
                </a:prstClr>
              </a:solidFill>
              <a:latin typeface="굴림" pitchFamily="50" charset="-127"/>
              <a:ea typeface="굴림" pitchFamily="50" charset="-127"/>
            </a:endParaRPr>
          </a:p>
        </p:txBody>
      </p:sp>
      <p:sp>
        <p:nvSpPr>
          <p:cNvPr id="6" name="슬라이드 번호 개체 틀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1082AD9D-1EAB-4B74-ABD0-5F25523F4501}" type="slidenum">
              <a:rPr kumimoji="1" lang="ko-KR" altLang="en-US" smtClean="0">
                <a:solidFill>
                  <a:prstClr val="black">
                    <a:tint val="75000"/>
                  </a:prstClr>
                </a:solidFill>
                <a:latin typeface="굴림" pitchFamily="50" charset="-127"/>
                <a:ea typeface="굴림" pitchFamily="50" charset="-127"/>
              </a:rPr>
              <a:pPr fontAlgn="base">
                <a:spcBef>
                  <a:spcPct val="0"/>
                </a:spcBef>
                <a:spcAft>
                  <a:spcPct val="0"/>
                </a:spcAft>
              </a:pPr>
              <a:t>‹#›</a:t>
            </a:fld>
            <a:endParaRPr kumimoji="1" lang="ko-KR" altLang="en-US" dirty="0">
              <a:solidFill>
                <a:prstClr val="black">
                  <a:tint val="75000"/>
                </a:prstClr>
              </a:solidFill>
              <a:latin typeface="굴림" pitchFamily="50" charset="-127"/>
              <a:ea typeface="굴림" pitchFamily="50" charset="-127"/>
            </a:endParaRPr>
          </a:p>
        </p:txBody>
      </p:sp>
    </p:spTree>
    <p:extLst>
      <p:ext uri="{BB962C8B-B14F-4D97-AF65-F5344CB8AC3E}">
        <p14:creationId xmlns:p14="http://schemas.microsoft.com/office/powerpoint/2010/main" val="388431475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265240" y="288009"/>
            <a:ext cx="8617926" cy="400047"/>
          </a:xfrm>
          <a:prstGeom prst="rect">
            <a:avLst/>
          </a:prstGeom>
        </p:spPr>
        <p:txBody>
          <a:bodyPr wrap="square" lIns="91376" tIns="45689" rIns="91376" bIns="45689">
            <a:spAutoFit/>
          </a:bodyPr>
          <a:lstStyle/>
          <a:p>
            <a:pPr marL="0" lvl="0" indent="0" algn="l">
              <a:spcBef>
                <a:spcPts val="0"/>
              </a:spcBef>
              <a:spcAft>
                <a:spcPts val="600"/>
              </a:spcAft>
              <a:buFont typeface="Arial" panose="020B0604020202020204" pitchFamily="34" charset="0"/>
            </a:pPr>
            <a:r>
              <a:rPr lang="ko-KR" altLang="en-US" dirty="0"/>
              <a:t>마스터 제목 스타일 편집</a:t>
            </a:r>
            <a:endParaRPr lang="en-US" dirty="0"/>
          </a:p>
        </p:txBody>
      </p:sp>
      <p:sp>
        <p:nvSpPr>
          <p:cNvPr id="3" name="텍스트 개체 틀 2"/>
          <p:cNvSpPr>
            <a:spLocks noGrp="1"/>
          </p:cNvSpPr>
          <p:nvPr>
            <p:ph type="body" idx="1"/>
          </p:nvPr>
        </p:nvSpPr>
        <p:spPr>
          <a:xfrm>
            <a:off x="265240" y="810016"/>
            <a:ext cx="8617926" cy="1400321"/>
          </a:xfrm>
          <a:prstGeom prst="rect">
            <a:avLst/>
          </a:prstGeom>
        </p:spPr>
        <p:txBody>
          <a:bodyPr wrap="square" lIns="91376" tIns="45689" rIns="91376" bIns="45689">
            <a:spAutoFit/>
          </a:bodyPr>
          <a:lstStyle/>
          <a:p>
            <a:pPr marL="0" lvl="0" indent="0">
              <a:spcBef>
                <a:spcPts val="0"/>
              </a:spcBef>
              <a:spcAft>
                <a:spcPts val="600"/>
              </a:spcAft>
              <a:buNone/>
            </a:pPr>
            <a:r>
              <a:rPr lang="ko-KR" altLang="en-US" dirty="0"/>
              <a:t>마스터 텍스트 스타일을 편집합니다</a:t>
            </a:r>
          </a:p>
          <a:p>
            <a:pPr marL="628215" lvl="1" indent="-180850">
              <a:spcBef>
                <a:spcPts val="0"/>
              </a:spcBef>
              <a:spcAft>
                <a:spcPts val="600"/>
              </a:spcAft>
            </a:pPr>
            <a:r>
              <a:rPr lang="ko-KR" altLang="en-US" dirty="0"/>
              <a:t>둘째 수준</a:t>
            </a:r>
          </a:p>
          <a:p>
            <a:pPr marL="1075580" lvl="2" indent="-180850">
              <a:spcBef>
                <a:spcPts val="0"/>
              </a:spcBef>
              <a:spcAft>
                <a:spcPts val="600"/>
              </a:spcAft>
            </a:pPr>
            <a:r>
              <a:rPr lang="ko-KR" altLang="en-US" dirty="0"/>
              <a:t>셋째 수준</a:t>
            </a:r>
          </a:p>
          <a:p>
            <a:pPr marL="1522946" lvl="3" indent="-180850">
              <a:spcBef>
                <a:spcPts val="0"/>
              </a:spcBef>
              <a:spcAft>
                <a:spcPts val="600"/>
              </a:spcAft>
            </a:pPr>
            <a:r>
              <a:rPr lang="ko-KR" altLang="en-US" dirty="0"/>
              <a:t>넷째 수준</a:t>
            </a:r>
          </a:p>
          <a:p>
            <a:pPr marL="1970309" lvl="4" indent="-180850">
              <a:spcBef>
                <a:spcPts val="0"/>
              </a:spcBef>
              <a:spcAft>
                <a:spcPts val="600"/>
              </a:spcAft>
            </a:pPr>
            <a:r>
              <a:rPr lang="ko-KR" altLang="en-US" dirty="0"/>
              <a:t>다섯째 수준</a:t>
            </a:r>
            <a:endParaRPr lang="en-US" dirty="0"/>
          </a:p>
        </p:txBody>
      </p:sp>
      <p:sp>
        <p:nvSpPr>
          <p:cNvPr id="12" name="Slide Number Placeholder 5"/>
          <p:cNvSpPr txBox="1">
            <a:spLocks/>
          </p:cNvSpPr>
          <p:nvPr/>
        </p:nvSpPr>
        <p:spPr>
          <a:xfrm>
            <a:off x="8721265" y="6588000"/>
            <a:ext cx="161904" cy="153888"/>
          </a:xfrm>
          <a:prstGeom prst="rect">
            <a:avLst/>
          </a:prstGeom>
        </p:spPr>
        <p:txBody>
          <a:bodyPr vert="horz" wrap="none" lIns="0" tIns="0" rIns="0" bIns="0" rtlCol="0" anchor="t" anchorCtr="0">
            <a:spAutoFit/>
          </a:bodyPr>
          <a:lstStyle>
            <a:defPPr>
              <a:defRPr lang="ko-KR"/>
            </a:defPPr>
            <a:lvl1pPr marL="0" algn="r" defTabSz="914400" rtl="0" eaLnBrk="1" fontAlgn="auto" latinLnBrk="1" hangingPunct="1">
              <a:spcBef>
                <a:spcPts val="0"/>
              </a:spcBef>
              <a:spcAft>
                <a:spcPts val="0"/>
              </a:spcAft>
              <a:defRPr sz="1200" kern="1200">
                <a:solidFill>
                  <a:srgbClr val="000000"/>
                </a:solidFill>
                <a:latin typeface="Arial" pitchFamily="34" charset="0"/>
                <a:ea typeface="+mn-ea"/>
                <a:cs typeface="Arial"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atinLnBrk="0">
              <a:defRPr/>
            </a:pPr>
            <a:fld id="{8923D03B-3730-4CF7-B961-E2F69E5B6A9E}" type="slidenum">
              <a:rPr lang="en-US" sz="1000" smtClean="0">
                <a:latin typeface="맑은 고딕"/>
              </a:rPr>
              <a:pPr latinLnBrk="0">
                <a:defRPr/>
              </a:pPr>
              <a:t>‹#›</a:t>
            </a:fld>
            <a:endParaRPr lang="en-US" sz="1000" dirty="0">
              <a:latin typeface="맑은 고딕"/>
            </a:endParaRPr>
          </a:p>
        </p:txBody>
      </p:sp>
      <p:sp>
        <p:nvSpPr>
          <p:cNvPr id="13" name="Rectangle 6"/>
          <p:cNvSpPr/>
          <p:nvPr/>
        </p:nvSpPr>
        <p:spPr>
          <a:xfrm>
            <a:off x="265240" y="6465888"/>
            <a:ext cx="8617926" cy="74612"/>
          </a:xfrm>
          <a:prstGeom prst="rect">
            <a:avLst/>
          </a:prstGeom>
          <a:solidFill>
            <a:srgbClr val="41AEF9"/>
          </a:solidFill>
          <a:ln w="25400" cap="flat" cmpd="sng" algn="ctr">
            <a:noFill/>
            <a:prstDash val="solid"/>
          </a:ln>
          <a:effectLst/>
        </p:spPr>
        <p:txBody>
          <a:bodyPr lIns="91371" tIns="45684" rIns="91371" bIns="45684" anchor="ctr"/>
          <a:lstStyle/>
          <a:p>
            <a:pPr algn="ctr" latinLnBrk="0">
              <a:defRPr/>
            </a:pPr>
            <a:endParaRPr lang="en-US" kern="0" dirty="0">
              <a:solidFill>
                <a:srgbClr val="FFFFFF"/>
              </a:solidFill>
            </a:endParaRPr>
          </a:p>
        </p:txBody>
      </p:sp>
      <p:sp>
        <p:nvSpPr>
          <p:cNvPr id="14" name="Rectangle 9"/>
          <p:cNvSpPr/>
          <p:nvPr/>
        </p:nvSpPr>
        <p:spPr>
          <a:xfrm>
            <a:off x="265240" y="136255"/>
            <a:ext cx="8617926" cy="76200"/>
          </a:xfrm>
          <a:prstGeom prst="rect">
            <a:avLst/>
          </a:prstGeom>
          <a:solidFill>
            <a:srgbClr val="066BB0">
              <a:lumMod val="60000"/>
              <a:lumOff val="40000"/>
            </a:srgbClr>
          </a:solidFill>
          <a:ln w="25400" cap="flat" cmpd="sng" algn="ctr">
            <a:noFill/>
            <a:prstDash val="solid"/>
          </a:ln>
          <a:effectLst/>
        </p:spPr>
        <p:txBody>
          <a:bodyPr lIns="91371" tIns="45684" rIns="91371" bIns="45684" anchor="ctr"/>
          <a:lstStyle/>
          <a:p>
            <a:pPr algn="ctr" latinLnBrk="0">
              <a:defRPr/>
            </a:pPr>
            <a:endParaRPr lang="en-US" kern="0" dirty="0">
              <a:solidFill>
                <a:srgbClr val="FFFFFF"/>
              </a:solidFill>
              <a:latin typeface="Arial"/>
            </a:endParaRPr>
          </a:p>
        </p:txBody>
      </p:sp>
      <p:sp>
        <p:nvSpPr>
          <p:cNvPr id="16" name="TextBox 15"/>
          <p:cNvSpPr txBox="1"/>
          <p:nvPr/>
        </p:nvSpPr>
        <p:spPr>
          <a:xfrm>
            <a:off x="265236" y="6588001"/>
            <a:ext cx="2074516" cy="123111"/>
          </a:xfrm>
          <a:prstGeom prst="rect">
            <a:avLst/>
          </a:prstGeom>
          <a:noFill/>
        </p:spPr>
        <p:txBody>
          <a:bodyPr wrap="square" lIns="0" tIns="0" rIns="0" bIns="0" rtlCol="0">
            <a:spAutoFit/>
          </a:bodyPr>
          <a:lstStyle/>
          <a:p>
            <a:pPr>
              <a:defRPr/>
            </a:pPr>
            <a:r>
              <a:rPr lang="ko-KR" altLang="en-US" sz="800" dirty="0">
                <a:solidFill>
                  <a:prstClr val="black"/>
                </a:solidFill>
              </a:rPr>
              <a:t>혁신성장동력 신규 후보분야 스마트공장</a:t>
            </a:r>
            <a:endParaRPr lang="en-US" altLang="ko-KR" sz="800" dirty="0">
              <a:solidFill>
                <a:prstClr val="black"/>
              </a:solidFill>
            </a:endParaRPr>
          </a:p>
        </p:txBody>
      </p:sp>
    </p:spTree>
    <p:extLst>
      <p:ext uri="{BB962C8B-B14F-4D97-AF65-F5344CB8AC3E}">
        <p14:creationId xmlns:p14="http://schemas.microsoft.com/office/powerpoint/2010/main" val="180845098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txStyles>
    <p:titleStyle>
      <a:lvl1pPr algn="ctr" defTabSz="913765" rtl="0" eaLnBrk="1" latinLnBrk="1" hangingPunct="1">
        <a:spcBef>
          <a:spcPct val="0"/>
        </a:spcBef>
        <a:buNone/>
        <a:defRPr lang="en-US" altLang="en-US" sz="2000" b="1" kern="1200">
          <a:ln>
            <a:solidFill>
              <a:schemeClr val="accent4">
                <a:alpha val="20000"/>
              </a:schemeClr>
            </a:solidFill>
          </a:ln>
          <a:solidFill>
            <a:schemeClr val="tx1"/>
          </a:solidFill>
          <a:latin typeface="+mn-ea"/>
          <a:ea typeface="+mn-ea"/>
          <a:cs typeface="Arial" pitchFamily="34" charset="0"/>
        </a:defRPr>
      </a:lvl1pPr>
    </p:titleStyle>
    <p:bodyStyle>
      <a:lvl1pPr marL="342659" indent="-342659" algn="l" defTabSz="913765" rtl="0" eaLnBrk="1" latinLnBrk="1" hangingPunct="1">
        <a:spcBef>
          <a:spcPct val="20000"/>
        </a:spcBef>
        <a:buFont typeface="Arial" panose="020B0604020202020204" pitchFamily="34" charset="0"/>
        <a:buChar char="•"/>
        <a:defRPr lang="ko-KR" altLang="en-US" sz="2000" b="1" kern="1200" smtClean="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ct val="20000"/>
        </a:spcBef>
        <a:buFont typeface="Arial" panose="020B0604020202020204" pitchFamily="34" charset="0"/>
        <a:buChar char="–"/>
        <a:defRPr lang="ko-KR" altLang="en-US" sz="1200" kern="1200" smtClean="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ct val="20000"/>
        </a:spcBef>
        <a:buFont typeface="Arial" panose="020B0604020202020204" pitchFamily="34" charset="0"/>
        <a:buChar char="•"/>
        <a:defRPr lang="ko-KR" altLang="en-US" sz="1100" kern="1200" smtClean="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ct val="20000"/>
        </a:spcBef>
        <a:buFont typeface="Arial" panose="020B0604020202020204" pitchFamily="34" charset="0"/>
        <a:buChar char="–"/>
        <a:defRPr lang="ko-KR" altLang="en-US" sz="1100" kern="1200" smtClean="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ct val="20000"/>
        </a:spcBef>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3765" rtl="0" eaLnBrk="1" latinLnBrk="1" hangingPunct="1">
        <a:defRPr sz="1800" kern="1200">
          <a:solidFill>
            <a:schemeClr val="tx1"/>
          </a:solidFill>
          <a:latin typeface="+mn-lt"/>
          <a:ea typeface="+mn-ea"/>
          <a:cs typeface="+mn-cs"/>
        </a:defRPr>
      </a:lvl1pPr>
      <a:lvl2pPr marL="456884" algn="l" defTabSz="913765" rtl="0" eaLnBrk="1" latinLnBrk="1" hangingPunct="1">
        <a:defRPr sz="1800" kern="1200">
          <a:solidFill>
            <a:schemeClr val="tx1"/>
          </a:solidFill>
          <a:latin typeface="+mn-lt"/>
          <a:ea typeface="+mn-ea"/>
          <a:cs typeface="+mn-cs"/>
        </a:defRPr>
      </a:lvl2pPr>
      <a:lvl3pPr marL="913765" algn="l" defTabSz="913765" rtl="0" eaLnBrk="1" latinLnBrk="1" hangingPunct="1">
        <a:defRPr sz="1800" kern="1200">
          <a:solidFill>
            <a:schemeClr val="tx1"/>
          </a:solidFill>
          <a:latin typeface="+mn-lt"/>
          <a:ea typeface="+mn-ea"/>
          <a:cs typeface="+mn-cs"/>
        </a:defRPr>
      </a:lvl3pPr>
      <a:lvl4pPr marL="1370652" algn="l" defTabSz="913765" rtl="0" eaLnBrk="1" latinLnBrk="1" hangingPunct="1">
        <a:defRPr sz="1800" kern="1200">
          <a:solidFill>
            <a:schemeClr val="tx1"/>
          </a:solidFill>
          <a:latin typeface="+mn-lt"/>
          <a:ea typeface="+mn-ea"/>
          <a:cs typeface="+mn-cs"/>
        </a:defRPr>
      </a:lvl4pPr>
      <a:lvl5pPr marL="1827535" algn="l" defTabSz="913765" rtl="0" eaLnBrk="1" latinLnBrk="1" hangingPunct="1">
        <a:defRPr sz="1800" kern="1200">
          <a:solidFill>
            <a:schemeClr val="tx1"/>
          </a:solidFill>
          <a:latin typeface="+mn-lt"/>
          <a:ea typeface="+mn-ea"/>
          <a:cs typeface="+mn-cs"/>
        </a:defRPr>
      </a:lvl5pPr>
      <a:lvl6pPr marL="2284419" algn="l" defTabSz="913765" rtl="0" eaLnBrk="1" latinLnBrk="1" hangingPunct="1">
        <a:defRPr sz="1800" kern="1200">
          <a:solidFill>
            <a:schemeClr val="tx1"/>
          </a:solidFill>
          <a:latin typeface="+mn-lt"/>
          <a:ea typeface="+mn-ea"/>
          <a:cs typeface="+mn-cs"/>
        </a:defRPr>
      </a:lvl6pPr>
      <a:lvl7pPr marL="2741304" algn="l" defTabSz="913765" rtl="0" eaLnBrk="1" latinLnBrk="1" hangingPunct="1">
        <a:defRPr sz="1800" kern="1200">
          <a:solidFill>
            <a:schemeClr val="tx1"/>
          </a:solidFill>
          <a:latin typeface="+mn-lt"/>
          <a:ea typeface="+mn-ea"/>
          <a:cs typeface="+mn-cs"/>
        </a:defRPr>
      </a:lvl7pPr>
      <a:lvl8pPr marL="3198187" algn="l" defTabSz="913765" rtl="0" eaLnBrk="1" latinLnBrk="1" hangingPunct="1">
        <a:defRPr sz="1800" kern="1200">
          <a:solidFill>
            <a:schemeClr val="tx1"/>
          </a:solidFill>
          <a:latin typeface="+mn-lt"/>
          <a:ea typeface="+mn-ea"/>
          <a:cs typeface="+mn-cs"/>
        </a:defRPr>
      </a:lvl8pPr>
      <a:lvl9pPr marL="3655072" algn="l" defTabSz="913765"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hyperlink" Target="https://sites.google.com/view/fl-tutorial/" TargetMode="External"/><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hyperlink" Target="https://sites.google.com/view/fl-tutorial/" TargetMode="External"/><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hyperlink" Target="https://sites.google.com/view/fl-tutorial/"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hyperlink" Target="https://sites.google.com/view/fl-tutorial/"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2003.08673"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Kwangkee/FL/blob/main/FL@Platform.md#open-fl-platform-active"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github.com/Kwangkee/FL/blob/main/FL@Platform.md#commercial-fl-platform" TargetMode="External"/><Relationship Id="rId5" Type="http://schemas.openxmlformats.org/officeDocument/2006/relationships/hyperlink" Target="https://github.com/Kwangkee/FL/blob/main/FL@Platform.md#fl-benchmark" TargetMode="External"/><Relationship Id="rId4" Type="http://schemas.openxmlformats.org/officeDocument/2006/relationships/hyperlink" Target="https://github.com/Kwangkee/FL/blob/main/FL@Platform.md#open-fl-platform-etc"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abs/2106.11570"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2106.11570"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2106.11570"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912.04977"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hyperlink" Target="https://arxiv.org/abs/2106.1157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hyperlink" Target="https://arxiv.org/abs/2106.1157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abs/2106.11570"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abs/2101.02373"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hyperlink" Target="https://ieeexplore.ieee.org/abstract/document/9686048"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hyperlink" Target="https://arxiv.org/abs/2106.11570" TargetMode="External"/><Relationship Id="rId4" Type="http://schemas.openxmlformats.org/officeDocument/2006/relationships/hyperlink" Target="https://github.com/Kwangkee/FL/blob/main/FL%40CSIRO.md#towards-trustworthy-ai"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abs/2011.07516"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2011.07516"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2011.07516"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github.com/cai-harry/2CP"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abs/2011.07516"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www.usenix.org/conference/osdi21/presentation/lai" TargetMode="External"/><Relationship Id="rId7"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hyperlink" Target="https://github.com/Kwangkee/FL/blob/main/FL@ClientSelection.md" TargetMode="External"/><Relationship Id="rId4" Type="http://schemas.openxmlformats.org/officeDocument/2006/relationships/hyperlink" Target="https://arxiv.org/abs/2010.06081" TargetMode="External"/><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Kwangkee/FL/blob/main/FL@CarnegieMellon.md#yae-jee-cho"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hyperlink" Target="https://arxiv.org/abs/2205.14840" TargetMode="External"/><Relationship Id="rId4" Type="http://schemas.openxmlformats.org/officeDocument/2006/relationships/hyperlink" Target="https://proceedings.mlr.press/v151/jee-cho22a.html"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t5WdERBPQfk&amp;t=1s" TargetMode="External"/><Relationship Id="rId3" Type="http://schemas.openxmlformats.org/officeDocument/2006/relationships/hyperlink" Target="https://flower.dev/" TargetMode="External"/><Relationship Id="rId7" Type="http://schemas.openxmlformats.org/officeDocument/2006/relationships/hyperlink" Target="https://arxiv.org/abs/2007.14390"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hyperlink" Target="https://flower.dev/conf/flower-summit-2021" TargetMode="External"/><Relationship Id="rId5" Type="http://schemas.openxmlformats.org/officeDocument/2006/relationships/hyperlink" Target="https://friendly-flower.slack.com/ssb/redirect" TargetMode="External"/><Relationship Id="rId10" Type="http://schemas.openxmlformats.org/officeDocument/2006/relationships/hyperlink" Target="https://www.youtube.com/watch?v=QJEX5c0y1I8&amp;t=2s" TargetMode="External"/><Relationship Id="rId4" Type="http://schemas.openxmlformats.org/officeDocument/2006/relationships/hyperlink" Target="https://github.com/adap/flower" TargetMode="External"/><Relationship Id="rId9" Type="http://schemas.openxmlformats.org/officeDocument/2006/relationships/hyperlink" Target="https://arxiv.org/abs/2104.03042"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towardsdatascience.com/scaling-flower-with-multiprocessing-a0bc7b7aace0" TargetMode="External"/><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hyperlink" Target="https://github.com/matturche/flower_opacus_example" TargetMode="External"/><Relationship Id="rId5" Type="http://schemas.openxmlformats.org/officeDocument/2006/relationships/hyperlink" Target="https://towardsdatascience.com/differentially-private-federated-learning-with-flower-and-opacus-e14fb0d2d229" TargetMode="External"/><Relationship Id="rId4" Type="http://schemas.openxmlformats.org/officeDocument/2006/relationships/hyperlink" Target="https://github.com/matturche/flower_scaling_example"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apheris.com/blog-top7-open-source-frameworks-for-federated-learning" TargetMode="External"/><Relationship Id="rId13" Type="http://schemas.openxmlformats.org/officeDocument/2006/relationships/hyperlink" Target="https://fedml.ai/" TargetMode="External"/><Relationship Id="rId3" Type="http://schemas.openxmlformats.org/officeDocument/2006/relationships/hyperlink" Target="https://arxiv.org/abs/2105.06413" TargetMode="External"/><Relationship Id="rId7" Type="http://schemas.openxmlformats.org/officeDocument/2006/relationships/hyperlink" Target="http://www.airtimes.kr/news/articleView.html?idxno=16331" TargetMode="External"/><Relationship Id="rId12" Type="http://schemas.openxmlformats.org/officeDocument/2006/relationships/hyperlink" Target="https://github.com/OpenMined/PySyft"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hyperlink" Target="https://www.youtube.com/watch?v=Zso2oYsEgw0" TargetMode="External"/><Relationship Id="rId11" Type="http://schemas.openxmlformats.org/officeDocument/2006/relationships/hyperlink" Target="https://www.openmined.org/" TargetMode="External"/><Relationship Id="rId5" Type="http://schemas.openxmlformats.org/officeDocument/2006/relationships/hyperlink" Target="https://www.youtube.com/watch?v=z5jJsvvfKbM" TargetMode="External"/><Relationship Id="rId10" Type="http://schemas.openxmlformats.org/officeDocument/2006/relationships/hyperlink" Target="https://github.com/IBM/federated-learning-lib" TargetMode="External"/><Relationship Id="rId4" Type="http://schemas.openxmlformats.org/officeDocument/2006/relationships/hyperlink" Target="https://github.com/intel/openfl" TargetMode="External"/><Relationship Id="rId9" Type="http://schemas.openxmlformats.org/officeDocument/2006/relationships/hyperlink" Target="https://ibmfl.mybluemix.net/" TargetMode="External"/><Relationship Id="rId14" Type="http://schemas.openxmlformats.org/officeDocument/2006/relationships/hyperlink" Target="https://github.com/FedML-AI"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abs/2105.06413"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hyperlink" Target="https://www.fets.ai/"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abs/2105.06413"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hyperlink" Target="https://fets-ai.github.io/Challenge/"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multimedia.getresponse.com/getresponse-ylcbE/documents/12e30a17-5321-49cd-a613-963451401b07.pdf" TargetMode="External"/><Relationship Id="rId3" Type="http://schemas.openxmlformats.org/officeDocument/2006/relationships/hyperlink" Target="https://www.nevermined.io/" TargetMode="External"/><Relationship Id="rId7" Type="http://schemas.openxmlformats.org/officeDocument/2006/relationships/hyperlink" Target="https://www.youtube.com/watch?v=A0A9hSlPhKI"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hyperlink" Target="https://docs.nevermined.io/Blog/" TargetMode="External"/><Relationship Id="rId5" Type="http://schemas.openxmlformats.org/officeDocument/2006/relationships/hyperlink" Target="https://docs.nevermined.io/" TargetMode="External"/><Relationship Id="rId10" Type="http://schemas.openxmlformats.org/officeDocument/2006/relationships/hyperlink" Target="https://www.nevermined.io/solutions/details/data-governance#incentives" TargetMode="External"/><Relationship Id="rId4" Type="http://schemas.openxmlformats.org/officeDocument/2006/relationships/hyperlink" Target="https://github.com/nevermined-io" TargetMode="External"/><Relationship Id="rId9" Type="http://schemas.openxmlformats.org/officeDocument/2006/relationships/hyperlink" Target="https://www.nevermined.io/solutions/details/data-sharing#federated-learning"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www.stadle.ai/" TargetMode="External"/><Relationship Id="rId7" Type="http://schemas.openxmlformats.org/officeDocument/2006/relationships/hyperlink" Target="https://www.youtube.com/channel/UCv3NW3foNBRv12q-ymKa37A"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hyperlink" Target="https://www.youtube.com/watch?v=Nk9gdsFBKGs" TargetMode="External"/><Relationship Id="rId5" Type="http://schemas.openxmlformats.org/officeDocument/2006/relationships/hyperlink" Target="https://stadle-documentation.readthedocs.io/en/latest/overview.html" TargetMode="External"/><Relationship Id="rId4" Type="http://schemas.openxmlformats.org/officeDocument/2006/relationships/hyperlink" Target="https://tie-set.com/"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hyperlink" Target="https://www.stadle.ai/" TargetMode="External"/><Relationship Id="rId7" Type="http://schemas.openxmlformats.org/officeDocument/2006/relationships/hyperlink" Target="https://www.youtube.com/channel/UCv3NW3foNBRv12q-ymKa37A"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hyperlink" Target="https://www.youtube.com/watch?v=Nk9gdsFBKGs" TargetMode="External"/><Relationship Id="rId5" Type="http://schemas.openxmlformats.org/officeDocument/2006/relationships/hyperlink" Target="https://stadle-documentation.readthedocs.io/en/latest/overview.html" TargetMode="External"/><Relationship Id="rId4" Type="http://schemas.openxmlformats.org/officeDocument/2006/relationships/hyperlink" Target="https://tie-set.com/"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stadle.ai/" TargetMode="External"/><Relationship Id="rId7"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hyperlink" Target="https://re-how.net/all/1380746/" TargetMode="External"/><Relationship Id="rId5" Type="http://schemas.openxmlformats.org/officeDocument/2006/relationships/hyperlink" Target="https://stadle-documentation.readthedocs.io/en/latest/overview.html" TargetMode="External"/><Relationship Id="rId4" Type="http://schemas.openxmlformats.org/officeDocument/2006/relationships/hyperlink" Target="https://tie-set.com/"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abs/1912.04977"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integrate.ai/powerflow/"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hyperlink" Target="https://integrate.ai/blog/design-a-federated-learning-system-in-seven-steps-pftl/"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651VFm2vIhA"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hyperlink" Target="https://link.springer.com/article/10.1007/s41666-020-00082-4" TargetMode="External"/><Relationship Id="rId13" Type="http://schemas.openxmlformats.org/officeDocument/2006/relationships/hyperlink" Target="https://arxiv.org/abs/2005.11756" TargetMode="External"/><Relationship Id="rId3" Type="http://schemas.openxmlformats.org/officeDocument/2006/relationships/hyperlink" Target="https://arxiv.org/abs/2106.07976" TargetMode="External"/><Relationship Id="rId7" Type="http://schemas.openxmlformats.org/officeDocument/2006/relationships/hyperlink" Target="https://arxiv.org/abs/1907.09173" TargetMode="External"/><Relationship Id="rId12" Type="http://schemas.openxmlformats.org/officeDocument/2006/relationships/hyperlink" Target="https://sooyongshin.wordpress.com/2020/11/22/federated-learning/"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hyperlink" Target="https://arxiv.org/abs/2104.10501" TargetMode="External"/><Relationship Id="rId11" Type="http://schemas.openxmlformats.org/officeDocument/2006/relationships/hyperlink" Target="https://research.google/pubs/pub50116/" TargetMode="External"/><Relationship Id="rId5" Type="http://schemas.openxmlformats.org/officeDocument/2006/relationships/hyperlink" Target="https://link.springer.com/chapter/10.1007/978-3-030-76613-9_11" TargetMode="External"/><Relationship Id="rId10" Type="http://schemas.openxmlformats.org/officeDocument/2006/relationships/hyperlink" Target="https://www.nature.com/articles/s41746-021-00489-2" TargetMode="External"/><Relationship Id="rId4" Type="http://schemas.openxmlformats.org/officeDocument/2006/relationships/hyperlink" Target="https://arxiv.org/abs/2007.09712" TargetMode="External"/><Relationship Id="rId9" Type="http://schemas.openxmlformats.org/officeDocument/2006/relationships/hyperlink" Target="https://www.nature.com/articles/s41746-020-00323-1" TargetMode="External"/><Relationship Id="rId14" Type="http://schemas.openxmlformats.org/officeDocument/2006/relationships/hyperlink" Target="https://www.jmir.org/2020/10/e20891"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developer.nvidia.com/clara" TargetMode="External"/><Relationship Id="rId7" Type="http://schemas.openxmlformats.org/officeDocument/2006/relationships/image" Target="../media/image47.jpeg"/><Relationship Id="rId2" Type="http://schemas.openxmlformats.org/officeDocument/2006/relationships/hyperlink" Target="https://www.ntis.go.kr/project/pjtInfo.do?pjtId=1711115544" TargetMode="External"/><Relationship Id="rId1" Type="http://schemas.openxmlformats.org/officeDocument/2006/relationships/slideLayout" Target="../slideLayouts/slideLayout5.xml"/><Relationship Id="rId6" Type="http://schemas.openxmlformats.org/officeDocument/2006/relationships/hyperlink" Target="https://www.nature.com/articles/s41746-020-00323-1" TargetMode="External"/><Relationship Id="rId5" Type="http://schemas.openxmlformats.org/officeDocument/2006/relationships/hyperlink" Target="https://news.developer.nvidia.com/transforming-ai-healthcare-with-federated-learning/" TargetMode="External"/><Relationship Id="rId4" Type="http://schemas.openxmlformats.org/officeDocument/2006/relationships/hyperlink" Target="https://developer.nvidia.com/blog/federated-learning-clara/"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blog.google/technology/health/google-health-studies-app/"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hyperlink" Target="https://play.google.com/store/apps/details?id=com.google.android.apps.health.research.studies"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blog.google/technology/health/google-health-studies-app/" TargetMode="External"/><Relationship Id="rId7"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hyperlink" Target="https://support.google.com/gboard/answer/9334583?hl=en" TargetMode="External"/><Relationship Id="rId5" Type="http://schemas.openxmlformats.org/officeDocument/2006/relationships/hyperlink" Target="https://ai.googleblog.com/2020/05/federated-analytics-collaborative-data.html" TargetMode="External"/><Relationship Id="rId4" Type="http://schemas.openxmlformats.org/officeDocument/2006/relationships/hyperlink" Target="https://play.google.com/store/apps/details?id=com.google.android.apps.health.research.studies"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blog.google/technology/health/google-health-studies-app/"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hyperlink" Target="https://play.google.com/store/apps/details?id=com.google.android.apps.health.research.studies"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health.google/for-everyone/health-studies/"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hyperlink" Target="https://blog.google/technology/health/google-health-studies-app/" TargetMode="External"/><Relationship Id="rId4" Type="http://schemas.openxmlformats.org/officeDocument/2006/relationships/hyperlink" Target="https://play.google.com/store/apps/details?id=com.google.android.apps.health.research.studie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nature.com/articles/s41746-021-00489-2" TargetMode="External"/><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hyperlink" Target="https://patents.google.com/patent/US20210090750A1/en"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s://arxiv.org/abs/1912.04977" TargetMode="Externa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www.nature.com/articles/s41746-021-00489-2" TargetMode="External"/><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hyperlink" Target="https://patents.google.com/patent/US20210090750A1/en" TargetMode="External"/><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hyperlink" Target="https://clinicaltrials.gov/ct2/show/results/NCT04663776" TargetMode="External"/><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arxiv.org/abs/2107.06917"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hyperlink" Target="https://arxiv.org/abs/1912.04977"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abs/2107.06917" TargetMode="External"/><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1802.07876" TargetMode="External"/><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abs/1802.07876" TargetMode="External"/><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abs/1802.07876" TargetMode="External"/><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abs/1802.07876" TargetMode="External"/><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iitp.kr/kr/1/knowledge/openReference/view.it?ArticleIdx=5248&amp;count=true"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sites.google.com/view/fl-tutorial/"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sites.google.com/view/fl-tutorial/"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sites.google.com/view/fl-tutorial/" TargetMode="External"/><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5BE24BAA-AACD-4EE9-BBAE-2B5159633F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92"/>
          <a:stretch/>
        </p:blipFill>
        <p:spPr bwMode="auto">
          <a:xfrm>
            <a:off x="-166" y="-489"/>
            <a:ext cx="916274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그룹 13">
            <a:extLst>
              <a:ext uri="{FF2B5EF4-FFF2-40B4-BE49-F238E27FC236}">
                <a16:creationId xmlns:a16="http://schemas.microsoft.com/office/drawing/2014/main" id="{7F9826C2-AB01-4A03-9587-6C9ABDAA0E3B}"/>
              </a:ext>
            </a:extLst>
          </p:cNvPr>
          <p:cNvGrpSpPr/>
          <p:nvPr/>
        </p:nvGrpSpPr>
        <p:grpSpPr>
          <a:xfrm>
            <a:off x="107504" y="1052736"/>
            <a:ext cx="8712967" cy="2828057"/>
            <a:chOff x="1205615" y="898028"/>
            <a:chExt cx="7083626" cy="2828057"/>
          </a:xfrm>
        </p:grpSpPr>
        <p:sp>
          <p:nvSpPr>
            <p:cNvPr id="15" name="TextBox 14">
              <a:extLst>
                <a:ext uri="{FF2B5EF4-FFF2-40B4-BE49-F238E27FC236}">
                  <a16:creationId xmlns:a16="http://schemas.microsoft.com/office/drawing/2014/main" id="{56FA081D-B53A-4BE8-A13C-C1C80E193C72}"/>
                </a:ext>
              </a:extLst>
            </p:cNvPr>
            <p:cNvSpPr txBox="1"/>
            <p:nvPr/>
          </p:nvSpPr>
          <p:spPr>
            <a:xfrm>
              <a:off x="1205615" y="3418308"/>
              <a:ext cx="7025084" cy="307777"/>
            </a:xfrm>
            <a:prstGeom prst="rect">
              <a:avLst/>
            </a:prstGeom>
            <a:noFill/>
          </p:spPr>
          <p:txBody>
            <a:bodyPr wrap="square" lIns="0" tIns="0" rIns="0" bIns="0" rtlCol="0">
              <a:spAutoFit/>
            </a:bodyPr>
            <a:lstStyle/>
            <a:p>
              <a:pPr algn="ctr"/>
              <a:r>
                <a:rPr lang="en-US" altLang="ko-KR" sz="2000" b="1">
                  <a:ln>
                    <a:solidFill>
                      <a:srgbClr val="4F81BD">
                        <a:alpha val="0"/>
                      </a:srgbClr>
                    </a:solidFill>
                  </a:ln>
                  <a:latin typeface="+mj-ea"/>
                  <a:ea typeface="+mj-ea"/>
                </a:rPr>
                <a:t>x</a:t>
              </a:r>
              <a:endParaRPr lang="en-US" altLang="ko-KR" sz="2000" b="1" dirty="0">
                <a:ln>
                  <a:solidFill>
                    <a:srgbClr val="4F81BD">
                      <a:alpha val="0"/>
                    </a:srgbClr>
                  </a:solidFill>
                </a:ln>
                <a:latin typeface="+mj-ea"/>
                <a:ea typeface="+mj-ea"/>
              </a:endParaRPr>
            </a:p>
          </p:txBody>
        </p:sp>
        <p:sp>
          <p:nvSpPr>
            <p:cNvPr id="16" name="TextBox 15">
              <a:extLst>
                <a:ext uri="{FF2B5EF4-FFF2-40B4-BE49-F238E27FC236}">
                  <a16:creationId xmlns:a16="http://schemas.microsoft.com/office/drawing/2014/main" id="{AE8F2680-36AF-4655-8BDB-C6F9F7ACB925}"/>
                </a:ext>
              </a:extLst>
            </p:cNvPr>
            <p:cNvSpPr txBox="1"/>
            <p:nvPr/>
          </p:nvSpPr>
          <p:spPr>
            <a:xfrm>
              <a:off x="1264157" y="898028"/>
              <a:ext cx="7025084" cy="1231106"/>
            </a:xfrm>
            <a:prstGeom prst="rect">
              <a:avLst/>
            </a:prstGeom>
            <a:noFill/>
          </p:spPr>
          <p:txBody>
            <a:bodyPr wrap="square" lIns="0" tIns="0" rIns="0" bIns="0" rtlCol="0">
              <a:spAutoFit/>
            </a:bodyPr>
            <a:lstStyle/>
            <a:p>
              <a:pPr algn="ctr" fontAlgn="base"/>
              <a:r>
                <a:rPr lang="en-US" altLang="ko-KR" sz="3200" b="1" dirty="0"/>
                <a:t>Federated Learning</a:t>
              </a:r>
            </a:p>
            <a:p>
              <a:pPr algn="ctr" fontAlgn="base"/>
              <a:endParaRPr lang="en-US" altLang="ko-KR" sz="2400" b="1" dirty="0"/>
            </a:p>
            <a:p>
              <a:pPr algn="ctr" fontAlgn="base"/>
              <a:r>
                <a:rPr lang="en-US" altLang="ko-KR" sz="2400" b="1" dirty="0"/>
                <a:t>2022_Fall</a:t>
              </a:r>
            </a:p>
          </p:txBody>
        </p:sp>
      </p:grpSp>
    </p:spTree>
    <p:extLst>
      <p:ext uri="{BB962C8B-B14F-4D97-AF65-F5344CB8AC3E}">
        <p14:creationId xmlns:p14="http://schemas.microsoft.com/office/powerpoint/2010/main" val="2602576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내용 개체 틀 1"/>
          <p:cNvSpPr>
            <a:spLocks noGrp="1"/>
          </p:cNvSpPr>
          <p:nvPr>
            <p:ph idx="1"/>
          </p:nvPr>
        </p:nvSpPr>
        <p:spPr>
          <a:xfrm>
            <a:off x="252000" y="288010"/>
            <a:ext cx="8617926" cy="400047"/>
          </a:xfrm>
        </p:spPr>
        <p:txBody>
          <a:bodyPr/>
          <a:lstStyle/>
          <a:p>
            <a:r>
              <a:rPr lang="ko-KR" altLang="en-US" dirty="0"/>
              <a:t>연합학습 개요</a:t>
            </a:r>
          </a:p>
        </p:txBody>
      </p:sp>
      <p:sp>
        <p:nvSpPr>
          <p:cNvPr id="7"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2" name="TextBox 21">
            <a:extLst>
              <a:ext uri="{FF2B5EF4-FFF2-40B4-BE49-F238E27FC236}">
                <a16:creationId xmlns:a16="http://schemas.microsoft.com/office/drawing/2014/main" id="{F25D1F05-15FD-4891-BD09-F02A0F756FDC}"/>
              </a:ext>
            </a:extLst>
          </p:cNvPr>
          <p:cNvSpPr txBox="1"/>
          <p:nvPr/>
        </p:nvSpPr>
        <p:spPr>
          <a:xfrm>
            <a:off x="2879784" y="6176337"/>
            <a:ext cx="6264216" cy="276999"/>
          </a:xfrm>
          <a:prstGeom prst="rect">
            <a:avLst/>
          </a:prstGeom>
          <a:noFill/>
        </p:spPr>
        <p:txBody>
          <a:bodyPr wrap="square">
            <a:spAutoFit/>
          </a:bodyPr>
          <a:lstStyle/>
          <a:p>
            <a:r>
              <a:rPr lang="en-US" altLang="ko-KR" sz="1200" b="0" i="0" dirty="0">
                <a:solidFill>
                  <a:srgbClr val="24292F"/>
                </a:solidFill>
                <a:effectLst/>
                <a:latin typeface="+mn-ea"/>
              </a:rPr>
              <a:t>Federated Learning </a:t>
            </a:r>
            <a:r>
              <a:rPr lang="en-US" altLang="ko-KR" sz="1200" b="0" i="0" dirty="0" err="1">
                <a:solidFill>
                  <a:srgbClr val="24292F"/>
                </a:solidFill>
                <a:effectLst/>
                <a:latin typeface="+mn-ea"/>
              </a:rPr>
              <a:t>Tutorial@NeurIPS</a:t>
            </a:r>
            <a:r>
              <a:rPr lang="en-US" altLang="ko-KR" sz="1200" b="0" i="0" dirty="0">
                <a:solidFill>
                  <a:srgbClr val="24292F"/>
                </a:solidFill>
                <a:effectLst/>
                <a:latin typeface="+mn-ea"/>
              </a:rPr>
              <a:t> 2020, </a:t>
            </a:r>
            <a:r>
              <a:rPr lang="en-US" altLang="ko-KR" sz="1200" b="0" i="0" u="none" strike="noStrike" dirty="0">
                <a:effectLst/>
                <a:latin typeface="+mn-ea"/>
                <a:hlinkClick r:id="rId3"/>
              </a:rPr>
              <a:t>https://sites.google.com/view/fl-tutorial/</a:t>
            </a:r>
            <a:endParaRPr lang="ko-KR" altLang="en-US" sz="1200" dirty="0">
              <a:latin typeface="+mn-ea"/>
            </a:endParaRPr>
          </a:p>
        </p:txBody>
      </p:sp>
      <p:pic>
        <p:nvPicPr>
          <p:cNvPr id="4" name="그림 3">
            <a:extLst>
              <a:ext uri="{FF2B5EF4-FFF2-40B4-BE49-F238E27FC236}">
                <a16:creationId xmlns:a16="http://schemas.microsoft.com/office/drawing/2014/main" id="{AFC33FE3-B04D-8596-FA7F-22F206C0EC87}"/>
              </a:ext>
            </a:extLst>
          </p:cNvPr>
          <p:cNvPicPr>
            <a:picLocks noChangeAspect="1"/>
          </p:cNvPicPr>
          <p:nvPr/>
        </p:nvPicPr>
        <p:blipFill>
          <a:blip r:embed="rId4"/>
          <a:stretch>
            <a:fillRect/>
          </a:stretch>
        </p:blipFill>
        <p:spPr>
          <a:xfrm>
            <a:off x="4534840" y="1124744"/>
            <a:ext cx="4201533" cy="2323454"/>
          </a:xfrm>
          <a:prstGeom prst="rect">
            <a:avLst/>
          </a:prstGeom>
        </p:spPr>
      </p:pic>
      <p:pic>
        <p:nvPicPr>
          <p:cNvPr id="9" name="그림 8">
            <a:extLst>
              <a:ext uri="{FF2B5EF4-FFF2-40B4-BE49-F238E27FC236}">
                <a16:creationId xmlns:a16="http://schemas.microsoft.com/office/drawing/2014/main" id="{7CA5823C-EC13-68A1-9737-70E80D425165}"/>
              </a:ext>
            </a:extLst>
          </p:cNvPr>
          <p:cNvPicPr>
            <a:picLocks noChangeAspect="1"/>
          </p:cNvPicPr>
          <p:nvPr/>
        </p:nvPicPr>
        <p:blipFill>
          <a:blip r:embed="rId5"/>
          <a:stretch>
            <a:fillRect/>
          </a:stretch>
        </p:blipFill>
        <p:spPr>
          <a:xfrm>
            <a:off x="217298" y="1124745"/>
            <a:ext cx="4260560" cy="2301990"/>
          </a:xfrm>
          <a:prstGeom prst="rect">
            <a:avLst/>
          </a:prstGeom>
        </p:spPr>
      </p:pic>
      <p:pic>
        <p:nvPicPr>
          <p:cNvPr id="12" name="그림 11">
            <a:extLst>
              <a:ext uri="{FF2B5EF4-FFF2-40B4-BE49-F238E27FC236}">
                <a16:creationId xmlns:a16="http://schemas.microsoft.com/office/drawing/2014/main" id="{1C0642E1-74D6-E5F0-829F-0E7D8F44C4A4}"/>
              </a:ext>
            </a:extLst>
          </p:cNvPr>
          <p:cNvPicPr>
            <a:picLocks noChangeAspect="1"/>
          </p:cNvPicPr>
          <p:nvPr/>
        </p:nvPicPr>
        <p:blipFill>
          <a:blip r:embed="rId6"/>
          <a:stretch>
            <a:fillRect/>
          </a:stretch>
        </p:blipFill>
        <p:spPr>
          <a:xfrm>
            <a:off x="167591" y="3497967"/>
            <a:ext cx="4239096" cy="2355650"/>
          </a:xfrm>
          <a:prstGeom prst="rect">
            <a:avLst/>
          </a:prstGeom>
        </p:spPr>
      </p:pic>
      <p:pic>
        <p:nvPicPr>
          <p:cNvPr id="15" name="그림 14">
            <a:extLst>
              <a:ext uri="{FF2B5EF4-FFF2-40B4-BE49-F238E27FC236}">
                <a16:creationId xmlns:a16="http://schemas.microsoft.com/office/drawing/2014/main" id="{48E39E98-7D0D-4567-C4C4-966423DB2F4D}"/>
              </a:ext>
            </a:extLst>
          </p:cNvPr>
          <p:cNvPicPr>
            <a:picLocks noChangeAspect="1"/>
          </p:cNvPicPr>
          <p:nvPr/>
        </p:nvPicPr>
        <p:blipFill>
          <a:blip r:embed="rId7"/>
          <a:stretch>
            <a:fillRect/>
          </a:stretch>
        </p:blipFill>
        <p:spPr>
          <a:xfrm>
            <a:off x="4598635" y="3509117"/>
            <a:ext cx="4271291" cy="2344918"/>
          </a:xfrm>
          <a:prstGeom prst="rect">
            <a:avLst/>
          </a:prstGeom>
        </p:spPr>
      </p:pic>
    </p:spTree>
    <p:extLst>
      <p:ext uri="{BB962C8B-B14F-4D97-AF65-F5344CB8AC3E}">
        <p14:creationId xmlns:p14="http://schemas.microsoft.com/office/powerpoint/2010/main" val="4193069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내용 개체 틀 1"/>
          <p:cNvSpPr>
            <a:spLocks noGrp="1"/>
          </p:cNvSpPr>
          <p:nvPr>
            <p:ph idx="1"/>
          </p:nvPr>
        </p:nvSpPr>
        <p:spPr>
          <a:xfrm>
            <a:off x="252000" y="288010"/>
            <a:ext cx="8617926" cy="400047"/>
          </a:xfrm>
        </p:spPr>
        <p:txBody>
          <a:bodyPr/>
          <a:lstStyle/>
          <a:p>
            <a:r>
              <a:rPr lang="ko-KR" altLang="en-US" dirty="0"/>
              <a:t>연합학습 개요</a:t>
            </a:r>
          </a:p>
        </p:txBody>
      </p:sp>
      <p:sp>
        <p:nvSpPr>
          <p:cNvPr id="7"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2" name="TextBox 21">
            <a:extLst>
              <a:ext uri="{FF2B5EF4-FFF2-40B4-BE49-F238E27FC236}">
                <a16:creationId xmlns:a16="http://schemas.microsoft.com/office/drawing/2014/main" id="{F25D1F05-15FD-4891-BD09-F02A0F756FDC}"/>
              </a:ext>
            </a:extLst>
          </p:cNvPr>
          <p:cNvSpPr txBox="1"/>
          <p:nvPr/>
        </p:nvSpPr>
        <p:spPr>
          <a:xfrm>
            <a:off x="2879784" y="6176337"/>
            <a:ext cx="6264216" cy="276999"/>
          </a:xfrm>
          <a:prstGeom prst="rect">
            <a:avLst/>
          </a:prstGeom>
          <a:noFill/>
        </p:spPr>
        <p:txBody>
          <a:bodyPr wrap="square">
            <a:spAutoFit/>
          </a:bodyPr>
          <a:lstStyle/>
          <a:p>
            <a:r>
              <a:rPr lang="en-US" altLang="ko-KR" sz="1200" b="0" i="0" dirty="0">
                <a:solidFill>
                  <a:srgbClr val="24292F"/>
                </a:solidFill>
                <a:effectLst/>
                <a:latin typeface="+mn-ea"/>
              </a:rPr>
              <a:t>Federated Learning </a:t>
            </a:r>
            <a:r>
              <a:rPr lang="en-US" altLang="ko-KR" sz="1200" b="0" i="0" dirty="0" err="1">
                <a:solidFill>
                  <a:srgbClr val="24292F"/>
                </a:solidFill>
                <a:effectLst/>
                <a:latin typeface="+mn-ea"/>
              </a:rPr>
              <a:t>Tutorial@NeurIPS</a:t>
            </a:r>
            <a:r>
              <a:rPr lang="en-US" altLang="ko-KR" sz="1200" b="0" i="0" dirty="0">
                <a:solidFill>
                  <a:srgbClr val="24292F"/>
                </a:solidFill>
                <a:effectLst/>
                <a:latin typeface="+mn-ea"/>
              </a:rPr>
              <a:t> 2020, </a:t>
            </a:r>
            <a:r>
              <a:rPr lang="en-US" altLang="ko-KR" sz="1200" b="0" i="0" u="none" strike="noStrike" dirty="0">
                <a:effectLst/>
                <a:latin typeface="+mn-ea"/>
                <a:hlinkClick r:id="rId3"/>
              </a:rPr>
              <a:t>https://sites.google.com/view/fl-tutorial/</a:t>
            </a:r>
            <a:endParaRPr lang="ko-KR" altLang="en-US" sz="1200" dirty="0">
              <a:latin typeface="+mn-ea"/>
            </a:endParaRPr>
          </a:p>
        </p:txBody>
      </p:sp>
      <p:pic>
        <p:nvPicPr>
          <p:cNvPr id="6" name="그림 5">
            <a:extLst>
              <a:ext uri="{FF2B5EF4-FFF2-40B4-BE49-F238E27FC236}">
                <a16:creationId xmlns:a16="http://schemas.microsoft.com/office/drawing/2014/main" id="{5522BA53-4DDE-2A19-4374-EDE47DA4F791}"/>
              </a:ext>
            </a:extLst>
          </p:cNvPr>
          <p:cNvPicPr>
            <a:picLocks noChangeAspect="1"/>
          </p:cNvPicPr>
          <p:nvPr/>
        </p:nvPicPr>
        <p:blipFill>
          <a:blip r:embed="rId4"/>
          <a:stretch>
            <a:fillRect/>
          </a:stretch>
        </p:blipFill>
        <p:spPr>
          <a:xfrm>
            <a:off x="4716016" y="1034241"/>
            <a:ext cx="4240227" cy="2263580"/>
          </a:xfrm>
          <a:prstGeom prst="rect">
            <a:avLst/>
          </a:prstGeom>
        </p:spPr>
      </p:pic>
      <p:pic>
        <p:nvPicPr>
          <p:cNvPr id="11" name="그림 10">
            <a:extLst>
              <a:ext uri="{FF2B5EF4-FFF2-40B4-BE49-F238E27FC236}">
                <a16:creationId xmlns:a16="http://schemas.microsoft.com/office/drawing/2014/main" id="{2AA62B36-C818-6F9B-8BED-0CB388AF2C75}"/>
              </a:ext>
            </a:extLst>
          </p:cNvPr>
          <p:cNvPicPr>
            <a:picLocks noChangeAspect="1"/>
          </p:cNvPicPr>
          <p:nvPr/>
        </p:nvPicPr>
        <p:blipFill>
          <a:blip r:embed="rId5"/>
          <a:stretch>
            <a:fillRect/>
          </a:stretch>
        </p:blipFill>
        <p:spPr>
          <a:xfrm>
            <a:off x="323529" y="3582598"/>
            <a:ext cx="4181778" cy="2332656"/>
          </a:xfrm>
          <a:prstGeom prst="rect">
            <a:avLst/>
          </a:prstGeom>
        </p:spPr>
      </p:pic>
      <p:pic>
        <p:nvPicPr>
          <p:cNvPr id="14" name="그림 13">
            <a:extLst>
              <a:ext uri="{FF2B5EF4-FFF2-40B4-BE49-F238E27FC236}">
                <a16:creationId xmlns:a16="http://schemas.microsoft.com/office/drawing/2014/main" id="{DF992CEF-B58F-D3DC-49B1-7A5CCBD4FA68}"/>
              </a:ext>
            </a:extLst>
          </p:cNvPr>
          <p:cNvPicPr>
            <a:picLocks noChangeAspect="1"/>
          </p:cNvPicPr>
          <p:nvPr/>
        </p:nvPicPr>
        <p:blipFill>
          <a:blip r:embed="rId6"/>
          <a:stretch>
            <a:fillRect/>
          </a:stretch>
        </p:blipFill>
        <p:spPr>
          <a:xfrm>
            <a:off x="323529" y="1005877"/>
            <a:ext cx="4208346" cy="2316716"/>
          </a:xfrm>
          <a:prstGeom prst="rect">
            <a:avLst/>
          </a:prstGeom>
        </p:spPr>
      </p:pic>
      <p:pic>
        <p:nvPicPr>
          <p:cNvPr id="4" name="그림 3">
            <a:extLst>
              <a:ext uri="{FF2B5EF4-FFF2-40B4-BE49-F238E27FC236}">
                <a16:creationId xmlns:a16="http://schemas.microsoft.com/office/drawing/2014/main" id="{F016314A-7C36-8873-256B-366D96885680}"/>
              </a:ext>
            </a:extLst>
          </p:cNvPr>
          <p:cNvPicPr>
            <a:picLocks noChangeAspect="1"/>
          </p:cNvPicPr>
          <p:nvPr/>
        </p:nvPicPr>
        <p:blipFill>
          <a:blip r:embed="rId7"/>
          <a:stretch>
            <a:fillRect/>
          </a:stretch>
        </p:blipFill>
        <p:spPr>
          <a:xfrm>
            <a:off x="4784090" y="3576497"/>
            <a:ext cx="4176464" cy="2300775"/>
          </a:xfrm>
          <a:prstGeom prst="rect">
            <a:avLst/>
          </a:prstGeom>
        </p:spPr>
      </p:pic>
    </p:spTree>
    <p:extLst>
      <p:ext uri="{BB962C8B-B14F-4D97-AF65-F5344CB8AC3E}">
        <p14:creationId xmlns:p14="http://schemas.microsoft.com/office/powerpoint/2010/main" val="4282772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내용 개체 틀 1"/>
          <p:cNvSpPr>
            <a:spLocks noGrp="1"/>
          </p:cNvSpPr>
          <p:nvPr>
            <p:ph idx="1"/>
          </p:nvPr>
        </p:nvSpPr>
        <p:spPr>
          <a:xfrm>
            <a:off x="252000" y="288010"/>
            <a:ext cx="8617926" cy="400047"/>
          </a:xfrm>
        </p:spPr>
        <p:txBody>
          <a:bodyPr/>
          <a:lstStyle/>
          <a:p>
            <a:r>
              <a:rPr lang="ko-KR" altLang="en-US" dirty="0"/>
              <a:t>연합학습 개요</a:t>
            </a:r>
          </a:p>
        </p:txBody>
      </p:sp>
      <p:sp>
        <p:nvSpPr>
          <p:cNvPr id="7"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2" name="TextBox 21">
            <a:extLst>
              <a:ext uri="{FF2B5EF4-FFF2-40B4-BE49-F238E27FC236}">
                <a16:creationId xmlns:a16="http://schemas.microsoft.com/office/drawing/2014/main" id="{F25D1F05-15FD-4891-BD09-F02A0F756FDC}"/>
              </a:ext>
            </a:extLst>
          </p:cNvPr>
          <p:cNvSpPr txBox="1"/>
          <p:nvPr/>
        </p:nvSpPr>
        <p:spPr>
          <a:xfrm>
            <a:off x="2879784" y="6176337"/>
            <a:ext cx="6264216" cy="276999"/>
          </a:xfrm>
          <a:prstGeom prst="rect">
            <a:avLst/>
          </a:prstGeom>
          <a:noFill/>
        </p:spPr>
        <p:txBody>
          <a:bodyPr wrap="square">
            <a:spAutoFit/>
          </a:bodyPr>
          <a:lstStyle/>
          <a:p>
            <a:r>
              <a:rPr lang="en-US" altLang="ko-KR" sz="1200" b="0" i="0" dirty="0">
                <a:solidFill>
                  <a:srgbClr val="24292F"/>
                </a:solidFill>
                <a:effectLst/>
                <a:latin typeface="+mn-ea"/>
              </a:rPr>
              <a:t>Federated Learning </a:t>
            </a:r>
            <a:r>
              <a:rPr lang="en-US" altLang="ko-KR" sz="1200" b="0" i="0" dirty="0" err="1">
                <a:solidFill>
                  <a:srgbClr val="24292F"/>
                </a:solidFill>
                <a:effectLst/>
                <a:latin typeface="+mn-ea"/>
              </a:rPr>
              <a:t>Tutorial@NeurIPS</a:t>
            </a:r>
            <a:r>
              <a:rPr lang="en-US" altLang="ko-KR" sz="1200" b="0" i="0" dirty="0">
                <a:solidFill>
                  <a:srgbClr val="24292F"/>
                </a:solidFill>
                <a:effectLst/>
                <a:latin typeface="+mn-ea"/>
              </a:rPr>
              <a:t> 2020, </a:t>
            </a:r>
            <a:r>
              <a:rPr lang="en-US" altLang="ko-KR" sz="1200" b="0" i="0" u="none" strike="noStrike" dirty="0">
                <a:effectLst/>
                <a:latin typeface="+mn-ea"/>
                <a:hlinkClick r:id="rId3"/>
              </a:rPr>
              <a:t>https://sites.google.com/view/fl-tutorial/</a:t>
            </a:r>
            <a:endParaRPr lang="ko-KR" altLang="en-US" sz="1200" dirty="0">
              <a:latin typeface="+mn-ea"/>
            </a:endParaRPr>
          </a:p>
        </p:txBody>
      </p:sp>
      <p:pic>
        <p:nvPicPr>
          <p:cNvPr id="4" name="그림 3">
            <a:extLst>
              <a:ext uri="{FF2B5EF4-FFF2-40B4-BE49-F238E27FC236}">
                <a16:creationId xmlns:a16="http://schemas.microsoft.com/office/drawing/2014/main" id="{7FD05C8D-8646-58B8-9465-D32C936BB7CD}"/>
              </a:ext>
            </a:extLst>
          </p:cNvPr>
          <p:cNvPicPr>
            <a:picLocks noChangeAspect="1"/>
          </p:cNvPicPr>
          <p:nvPr/>
        </p:nvPicPr>
        <p:blipFill>
          <a:blip r:embed="rId4"/>
          <a:stretch>
            <a:fillRect/>
          </a:stretch>
        </p:blipFill>
        <p:spPr>
          <a:xfrm>
            <a:off x="823912" y="1376362"/>
            <a:ext cx="7496175" cy="4105275"/>
          </a:xfrm>
          <a:prstGeom prst="rect">
            <a:avLst/>
          </a:prstGeom>
        </p:spPr>
      </p:pic>
    </p:spTree>
    <p:extLst>
      <p:ext uri="{BB962C8B-B14F-4D97-AF65-F5344CB8AC3E}">
        <p14:creationId xmlns:p14="http://schemas.microsoft.com/office/powerpoint/2010/main" val="1507857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내용 개체 틀 1"/>
          <p:cNvSpPr>
            <a:spLocks noGrp="1"/>
          </p:cNvSpPr>
          <p:nvPr>
            <p:ph idx="1"/>
          </p:nvPr>
        </p:nvSpPr>
        <p:spPr>
          <a:xfrm>
            <a:off x="252000" y="288010"/>
            <a:ext cx="8617926" cy="400047"/>
          </a:xfrm>
        </p:spPr>
        <p:txBody>
          <a:bodyPr/>
          <a:lstStyle/>
          <a:p>
            <a:r>
              <a:rPr lang="ko-KR" altLang="en-US" dirty="0"/>
              <a:t>연합학습 개요</a:t>
            </a:r>
          </a:p>
        </p:txBody>
      </p:sp>
      <p:sp>
        <p:nvSpPr>
          <p:cNvPr id="7"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2" name="TextBox 21">
            <a:extLst>
              <a:ext uri="{FF2B5EF4-FFF2-40B4-BE49-F238E27FC236}">
                <a16:creationId xmlns:a16="http://schemas.microsoft.com/office/drawing/2014/main" id="{F25D1F05-15FD-4891-BD09-F02A0F756FDC}"/>
              </a:ext>
            </a:extLst>
          </p:cNvPr>
          <p:cNvSpPr txBox="1"/>
          <p:nvPr/>
        </p:nvSpPr>
        <p:spPr>
          <a:xfrm>
            <a:off x="2879784" y="6176337"/>
            <a:ext cx="6264216" cy="276999"/>
          </a:xfrm>
          <a:prstGeom prst="rect">
            <a:avLst/>
          </a:prstGeom>
          <a:noFill/>
        </p:spPr>
        <p:txBody>
          <a:bodyPr wrap="square">
            <a:spAutoFit/>
          </a:bodyPr>
          <a:lstStyle/>
          <a:p>
            <a:r>
              <a:rPr lang="en-US" altLang="ko-KR" sz="1200" b="0" i="0" dirty="0">
                <a:solidFill>
                  <a:srgbClr val="24292F"/>
                </a:solidFill>
                <a:effectLst/>
                <a:latin typeface="+mn-ea"/>
              </a:rPr>
              <a:t>Federated Learning </a:t>
            </a:r>
            <a:r>
              <a:rPr lang="en-US" altLang="ko-KR" sz="1200" b="0" i="0" dirty="0" err="1">
                <a:solidFill>
                  <a:srgbClr val="24292F"/>
                </a:solidFill>
                <a:effectLst/>
                <a:latin typeface="+mn-ea"/>
              </a:rPr>
              <a:t>Tutorial@NeurIPS</a:t>
            </a:r>
            <a:r>
              <a:rPr lang="en-US" altLang="ko-KR" sz="1200" b="0" i="0" dirty="0">
                <a:solidFill>
                  <a:srgbClr val="24292F"/>
                </a:solidFill>
                <a:effectLst/>
                <a:latin typeface="+mn-ea"/>
              </a:rPr>
              <a:t> 2020, </a:t>
            </a:r>
            <a:r>
              <a:rPr lang="en-US" altLang="ko-KR" sz="1200" b="0" i="0" u="none" strike="noStrike" dirty="0">
                <a:effectLst/>
                <a:latin typeface="+mn-ea"/>
                <a:hlinkClick r:id="rId3"/>
              </a:rPr>
              <a:t>https://sites.google.com/view/fl-tutorial/</a:t>
            </a:r>
            <a:endParaRPr lang="ko-KR" altLang="en-US" sz="1200" dirty="0">
              <a:latin typeface="+mn-ea"/>
            </a:endParaRPr>
          </a:p>
        </p:txBody>
      </p:sp>
      <p:pic>
        <p:nvPicPr>
          <p:cNvPr id="3" name="그림 2">
            <a:extLst>
              <a:ext uri="{FF2B5EF4-FFF2-40B4-BE49-F238E27FC236}">
                <a16:creationId xmlns:a16="http://schemas.microsoft.com/office/drawing/2014/main" id="{280B048B-B0E0-1AAE-4672-8EA336A781A9}"/>
              </a:ext>
            </a:extLst>
          </p:cNvPr>
          <p:cNvPicPr>
            <a:picLocks noChangeAspect="1"/>
          </p:cNvPicPr>
          <p:nvPr/>
        </p:nvPicPr>
        <p:blipFill>
          <a:blip r:embed="rId4"/>
          <a:stretch>
            <a:fillRect/>
          </a:stretch>
        </p:blipFill>
        <p:spPr>
          <a:xfrm>
            <a:off x="323528" y="941698"/>
            <a:ext cx="7458075" cy="4000500"/>
          </a:xfrm>
          <a:prstGeom prst="rect">
            <a:avLst/>
          </a:prstGeom>
        </p:spPr>
      </p:pic>
    </p:spTree>
    <p:extLst>
      <p:ext uri="{BB962C8B-B14F-4D97-AF65-F5344CB8AC3E}">
        <p14:creationId xmlns:p14="http://schemas.microsoft.com/office/powerpoint/2010/main" val="1727928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8" name="내용 개체 틀 1"/>
          <p:cNvSpPr>
            <a:spLocks noGrp="1"/>
          </p:cNvSpPr>
          <p:nvPr>
            <p:ph idx="1"/>
          </p:nvPr>
        </p:nvSpPr>
        <p:spPr>
          <a:xfrm>
            <a:off x="252000" y="288010"/>
            <a:ext cx="8617926" cy="400047"/>
          </a:xfrm>
        </p:spPr>
        <p:txBody>
          <a:bodyPr/>
          <a:lstStyle/>
          <a:p>
            <a:r>
              <a:rPr lang="en-US" altLang="ko-KR" dirty="0"/>
              <a:t>Personalization for FL</a:t>
            </a:r>
            <a:r>
              <a:rPr lang="ko-KR" altLang="en-US" dirty="0"/>
              <a:t> </a:t>
            </a:r>
            <a:endParaRPr lang="en-US" altLang="ko-KR" dirty="0"/>
          </a:p>
        </p:txBody>
      </p:sp>
      <p:graphicFrame>
        <p:nvGraphicFramePr>
          <p:cNvPr id="7" name="표 6"/>
          <p:cNvGraphicFramePr>
            <a:graphicFrameLocks noGrp="1"/>
          </p:cNvGraphicFramePr>
          <p:nvPr>
            <p:extLst>
              <p:ext uri="{D42A27DB-BD31-4B8C-83A1-F6EECF244321}">
                <p14:modId xmlns:p14="http://schemas.microsoft.com/office/powerpoint/2010/main" val="2174889894"/>
              </p:ext>
            </p:extLst>
          </p:nvPr>
        </p:nvGraphicFramePr>
        <p:xfrm>
          <a:off x="251520" y="1700808"/>
          <a:ext cx="8496944" cy="4572000"/>
        </p:xfrm>
        <a:graphic>
          <a:graphicData uri="http://schemas.openxmlformats.org/drawingml/2006/table">
            <a:tbl>
              <a:tblPr firstRow="1" bandRow="1">
                <a:tableStyleId>{5C22544A-7EE6-4342-B048-85BDC9FD1C3A}</a:tableStyleId>
              </a:tblPr>
              <a:tblGrid>
                <a:gridCol w="1728192">
                  <a:extLst>
                    <a:ext uri="{9D8B030D-6E8A-4147-A177-3AD203B41FA5}">
                      <a16:colId xmlns:a16="http://schemas.microsoft.com/office/drawing/2014/main" val="20000"/>
                    </a:ext>
                  </a:extLst>
                </a:gridCol>
                <a:gridCol w="6768752">
                  <a:extLst>
                    <a:ext uri="{9D8B030D-6E8A-4147-A177-3AD203B41FA5}">
                      <a16:colId xmlns:a16="http://schemas.microsoft.com/office/drawing/2014/main" val="20001"/>
                    </a:ext>
                  </a:extLst>
                </a:gridCol>
              </a:tblGrid>
              <a:tr h="146896">
                <a:tc>
                  <a:txBody>
                    <a:bodyPr/>
                    <a:lstStyle/>
                    <a:p>
                      <a:pPr algn="ctr" latinLnBrk="1"/>
                      <a:r>
                        <a:rPr lang="en-US" altLang="ko-KR" sz="1200" dirty="0"/>
                        <a:t>Personalization </a:t>
                      </a:r>
                      <a:r>
                        <a:rPr lang="ko-KR" altLang="en-US" sz="1200" dirty="0"/>
                        <a:t>방식</a:t>
                      </a:r>
                    </a:p>
                  </a:txBody>
                  <a:tcPr>
                    <a:solidFill>
                      <a:srgbClr val="00B050"/>
                    </a:solidFill>
                  </a:tcPr>
                </a:tc>
                <a:tc>
                  <a:txBody>
                    <a:bodyPr/>
                    <a:lstStyle/>
                    <a:p>
                      <a:pPr algn="ctr" latinLnBrk="1"/>
                      <a:r>
                        <a:rPr lang="ko-KR" altLang="en-US" sz="1200" dirty="0"/>
                        <a:t>특징</a:t>
                      </a:r>
                    </a:p>
                  </a:txBody>
                  <a:tcPr>
                    <a:solidFill>
                      <a:srgbClr val="00B050"/>
                    </a:solidFill>
                  </a:tcPr>
                </a:tc>
                <a:extLst>
                  <a:ext uri="{0D108BD9-81ED-4DB2-BD59-A6C34878D82A}">
                    <a16:rowId xmlns:a16="http://schemas.microsoft.com/office/drawing/2014/main" val="10000"/>
                  </a:ext>
                </a:extLst>
              </a:tr>
              <a:tr h="244827">
                <a:tc>
                  <a:txBody>
                    <a:bodyPr/>
                    <a:lstStyle/>
                    <a:p>
                      <a:pPr marL="0" marR="0" indent="0" algn="l" defTabSz="913765"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50000"/>
                            </a:schemeClr>
                          </a:solidFill>
                        </a:rPr>
                        <a:t>Adding User Context</a:t>
                      </a:r>
                    </a:p>
                  </a:txBody>
                  <a:tcPr/>
                </a:tc>
                <a:tc>
                  <a:txBody>
                    <a:bodyPr/>
                    <a:lstStyle/>
                    <a:p>
                      <a:pPr marL="171450" marR="0" indent="-171450" algn="l" defTabSz="913765"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200" kern="1200" dirty="0">
                          <a:solidFill>
                            <a:schemeClr val="bg1">
                              <a:lumMod val="50000"/>
                            </a:schemeClr>
                          </a:solidFill>
                          <a:latin typeface="+mn-lt"/>
                          <a:ea typeface="+mn-ea"/>
                          <a:cs typeface="+mn-cs"/>
                        </a:rPr>
                        <a:t>user clustering where similar clients are grouped together and a separate model is trained for each group. </a:t>
                      </a:r>
                    </a:p>
                  </a:txBody>
                  <a:tcPr/>
                </a:tc>
                <a:extLst>
                  <a:ext uri="{0D108BD9-81ED-4DB2-BD59-A6C34878D82A}">
                    <a16:rowId xmlns:a16="http://schemas.microsoft.com/office/drawing/2014/main" val="10001"/>
                  </a:ext>
                </a:extLst>
              </a:tr>
              <a:tr h="538620">
                <a:tc>
                  <a:txBody>
                    <a:bodyPr/>
                    <a:lstStyle/>
                    <a:p>
                      <a:pPr marL="0" marR="0" indent="0" algn="l" defTabSz="913765"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50000"/>
                            </a:schemeClr>
                          </a:solidFill>
                        </a:rPr>
                        <a:t>Transfer Learning</a:t>
                      </a:r>
                    </a:p>
                  </a:txBody>
                  <a:tcPr/>
                </a:tc>
                <a:tc>
                  <a:txBody>
                    <a:bodyPr/>
                    <a:lstStyle/>
                    <a:p>
                      <a:pPr marL="171450" marR="0" indent="-171450" algn="l" defTabSz="913765"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200" kern="1200" dirty="0">
                          <a:solidFill>
                            <a:schemeClr val="bg1">
                              <a:lumMod val="50000"/>
                            </a:schemeClr>
                          </a:solidFill>
                          <a:latin typeface="+mn-lt"/>
                          <a:ea typeface="+mn-ea"/>
                          <a:cs typeface="+mn-cs"/>
                        </a:rPr>
                        <a:t>some or all parameters of a trained global model are re-learned on local data.</a:t>
                      </a:r>
                    </a:p>
                    <a:p>
                      <a:pPr marL="171450" marR="0" indent="-171450" algn="l" defTabSz="913765"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200" kern="1200" dirty="0">
                          <a:solidFill>
                            <a:schemeClr val="bg1">
                              <a:lumMod val="50000"/>
                            </a:schemeClr>
                          </a:solidFill>
                          <a:latin typeface="+mn-lt"/>
                          <a:ea typeface="+mn-ea"/>
                          <a:cs typeface="+mn-cs"/>
                        </a:rPr>
                        <a:t>To avoid the problem of catastrophic forgetting [21] [22], care must be taken to not retrain the model for too long on local data. A variant technique freezes the base layers of the global model and retrains only the top layers on local data. Transfer learning is also known as fine-tuning, and it integrates well into the typical federated learning lifecycle.</a:t>
                      </a:r>
                    </a:p>
                  </a:txBody>
                  <a:tcPr/>
                </a:tc>
                <a:extLst>
                  <a:ext uri="{0D108BD9-81ED-4DB2-BD59-A6C34878D82A}">
                    <a16:rowId xmlns:a16="http://schemas.microsoft.com/office/drawing/2014/main" val="10002"/>
                  </a:ext>
                </a:extLst>
              </a:tr>
              <a:tr h="244827">
                <a:tc>
                  <a:txBody>
                    <a:bodyPr/>
                    <a:lstStyle/>
                    <a:p>
                      <a:pPr marL="0" marR="0" indent="0" algn="l" defTabSz="913765"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50000"/>
                            </a:schemeClr>
                          </a:solidFill>
                        </a:rPr>
                        <a:t>Multi-task Learning</a:t>
                      </a:r>
                    </a:p>
                  </a:txBody>
                  <a:tcPr/>
                </a:tc>
                <a:tc>
                  <a:txBody>
                    <a:bodyPr/>
                    <a:lstStyle/>
                    <a:p>
                      <a:pPr marL="171450" marR="0" indent="-171450" algn="l" defTabSz="913765"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200" kern="1200" dirty="0">
                          <a:solidFill>
                            <a:schemeClr val="bg1">
                              <a:lumMod val="50000"/>
                            </a:schemeClr>
                          </a:solidFill>
                          <a:latin typeface="+mn-lt"/>
                          <a:ea typeface="+mn-ea"/>
                          <a:cs typeface="+mn-cs"/>
                        </a:rPr>
                        <a:t>multiple related tasks are solved simultaneously allowing the model to exploit commonalities and differences across the tasks by learning them jointly</a:t>
                      </a:r>
                    </a:p>
                  </a:txBody>
                  <a:tcPr/>
                </a:tc>
                <a:extLst>
                  <a:ext uri="{0D108BD9-81ED-4DB2-BD59-A6C34878D82A}">
                    <a16:rowId xmlns:a16="http://schemas.microsoft.com/office/drawing/2014/main" val="10003"/>
                  </a:ext>
                </a:extLst>
              </a:tr>
              <a:tr h="538620">
                <a:tc>
                  <a:txBody>
                    <a:bodyPr/>
                    <a:lstStyle/>
                    <a:p>
                      <a:pPr marL="0" marR="0" indent="0" algn="l" defTabSz="913765" rtl="0" eaLnBrk="1" fontAlgn="auto" latinLnBrk="1" hangingPunct="1">
                        <a:lnSpc>
                          <a:spcPct val="100000"/>
                        </a:lnSpc>
                        <a:spcBef>
                          <a:spcPts val="0"/>
                        </a:spcBef>
                        <a:spcAft>
                          <a:spcPts val="0"/>
                        </a:spcAft>
                        <a:buClrTx/>
                        <a:buSzTx/>
                        <a:buFontTx/>
                        <a:buNone/>
                        <a:tabLst/>
                        <a:defRPr/>
                      </a:pPr>
                      <a:r>
                        <a:rPr lang="en-US" altLang="ko-KR" sz="1200" b="1" dirty="0"/>
                        <a:t>Meta-Learning</a:t>
                      </a:r>
                    </a:p>
                  </a:txBody>
                  <a:tcPr>
                    <a:noFill/>
                  </a:tcPr>
                </a:tc>
                <a:tc>
                  <a:txBody>
                    <a:bodyPr/>
                    <a:lstStyle/>
                    <a:p>
                      <a:pPr marL="171450" marR="0" indent="-171450" algn="l" defTabSz="913765"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200" b="1" kern="1200" dirty="0">
                          <a:solidFill>
                            <a:schemeClr val="dk1"/>
                          </a:solidFill>
                          <a:latin typeface="+mn-lt"/>
                          <a:ea typeface="+mn-ea"/>
                          <a:cs typeface="+mn-cs"/>
                        </a:rPr>
                        <a:t>MAML builds an internal representation generally suitable for multiple tasks, so that fine tuning the top layers for a new task can produce good results. MAML proceeds in two connected stages: meta-training and meta-testing. </a:t>
                      </a:r>
                    </a:p>
                    <a:p>
                      <a:pPr marL="628331" marR="0" lvl="2" indent="-171450" algn="l" defTabSz="913765" rtl="0" eaLnBrk="1" fontAlgn="auto" latinLnBrk="1" hangingPunct="1">
                        <a:lnSpc>
                          <a:spcPct val="100000"/>
                        </a:lnSpc>
                        <a:spcBef>
                          <a:spcPts val="0"/>
                        </a:spcBef>
                        <a:spcAft>
                          <a:spcPts val="0"/>
                        </a:spcAft>
                        <a:buClrTx/>
                        <a:buSzTx/>
                        <a:buFont typeface="Wingdings" panose="05000000000000000000" pitchFamily="2" charset="2"/>
                        <a:buChar char="Ø"/>
                        <a:tabLst/>
                        <a:defRPr/>
                      </a:pPr>
                      <a:r>
                        <a:rPr lang="en-US" altLang="ko-KR" sz="1200" b="1" kern="1200" dirty="0">
                          <a:solidFill>
                            <a:schemeClr val="dk1"/>
                          </a:solidFill>
                          <a:latin typeface="+mn-lt"/>
                          <a:ea typeface="+mn-ea"/>
                          <a:cs typeface="+mn-cs"/>
                        </a:rPr>
                        <a:t>Meta-training builds the global model on multiple tasks, and </a:t>
                      </a:r>
                    </a:p>
                    <a:p>
                      <a:pPr marL="628331" marR="0" lvl="2" indent="-171450" algn="l" defTabSz="913765" rtl="0" eaLnBrk="1" fontAlgn="auto" latinLnBrk="1" hangingPunct="1">
                        <a:lnSpc>
                          <a:spcPct val="100000"/>
                        </a:lnSpc>
                        <a:spcBef>
                          <a:spcPts val="0"/>
                        </a:spcBef>
                        <a:spcAft>
                          <a:spcPts val="0"/>
                        </a:spcAft>
                        <a:buClrTx/>
                        <a:buSzTx/>
                        <a:buFont typeface="Wingdings" panose="05000000000000000000" pitchFamily="2" charset="2"/>
                        <a:buChar char="Ø"/>
                        <a:tabLst/>
                        <a:defRPr/>
                      </a:pPr>
                      <a:r>
                        <a:rPr lang="en-US" altLang="ko-KR" sz="1200" b="1" kern="1200" dirty="0">
                          <a:solidFill>
                            <a:schemeClr val="dk1"/>
                          </a:solidFill>
                          <a:latin typeface="+mn-lt"/>
                          <a:ea typeface="+mn-ea"/>
                          <a:cs typeface="+mn-cs"/>
                        </a:rPr>
                        <a:t>meta-testing adapts the global model individually for separate tasks.</a:t>
                      </a:r>
                    </a:p>
                  </a:txBody>
                  <a:tcPr>
                    <a:noFill/>
                  </a:tcPr>
                </a:tc>
                <a:extLst>
                  <a:ext uri="{0D108BD9-81ED-4DB2-BD59-A6C34878D82A}">
                    <a16:rowId xmlns:a16="http://schemas.microsoft.com/office/drawing/2014/main" val="10004"/>
                  </a:ext>
                </a:extLst>
              </a:tr>
              <a:tr h="244827">
                <a:tc>
                  <a:txBody>
                    <a:bodyPr/>
                    <a:lstStyle/>
                    <a:p>
                      <a:pPr marL="0" marR="0" indent="0" algn="l" defTabSz="913765"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50000"/>
                            </a:schemeClr>
                          </a:solidFill>
                        </a:rPr>
                        <a:t>Knowledge Distillation</a:t>
                      </a:r>
                    </a:p>
                  </a:txBody>
                  <a:tcPr/>
                </a:tc>
                <a:tc>
                  <a:txBody>
                    <a:bodyPr/>
                    <a:lstStyle/>
                    <a:p>
                      <a:pPr marL="171450" marR="0" indent="-171450" algn="l" defTabSz="913765"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200" kern="1200" dirty="0">
                          <a:solidFill>
                            <a:schemeClr val="bg1">
                              <a:lumMod val="50000"/>
                            </a:schemeClr>
                          </a:solidFill>
                          <a:latin typeface="+mn-lt"/>
                          <a:ea typeface="+mn-ea"/>
                          <a:cs typeface="+mn-cs"/>
                        </a:rPr>
                        <a:t>extracting the knowledge of a large teacher network into a smaller student network by having the student mimic the teacher.</a:t>
                      </a:r>
                    </a:p>
                  </a:txBody>
                  <a:tcPr/>
                </a:tc>
                <a:extLst>
                  <a:ext uri="{0D108BD9-81ED-4DB2-BD59-A6C34878D82A}">
                    <a16:rowId xmlns:a16="http://schemas.microsoft.com/office/drawing/2014/main" val="10005"/>
                  </a:ext>
                </a:extLst>
              </a:tr>
              <a:tr h="244827">
                <a:tc>
                  <a:txBody>
                    <a:bodyPr/>
                    <a:lstStyle/>
                    <a:p>
                      <a:pPr marL="0" marR="0" indent="0" algn="l" defTabSz="913765"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50000"/>
                            </a:schemeClr>
                          </a:solidFill>
                        </a:rPr>
                        <a:t>Base + Personalization Layers</a:t>
                      </a:r>
                    </a:p>
                  </a:txBody>
                  <a:tcPr/>
                </a:tc>
                <a:tc>
                  <a:txBody>
                    <a:bodyPr/>
                    <a:lstStyle/>
                    <a:p>
                      <a:pPr marL="171450" marR="0" indent="-171450" algn="l" defTabSz="913765"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200" kern="1200" dirty="0">
                          <a:solidFill>
                            <a:schemeClr val="bg1">
                              <a:lumMod val="50000"/>
                            </a:schemeClr>
                          </a:solidFill>
                          <a:latin typeface="+mn-lt"/>
                          <a:ea typeface="+mn-ea"/>
                          <a:cs typeface="+mn-cs"/>
                        </a:rPr>
                        <a:t>the base layers are trained centrally by Federated Averaging, and the top layers (also called personalization layers) are trained locally with a variant of gradient descent</a:t>
                      </a:r>
                    </a:p>
                  </a:txBody>
                  <a:tcPr/>
                </a:tc>
                <a:extLst>
                  <a:ext uri="{0D108BD9-81ED-4DB2-BD59-A6C34878D82A}">
                    <a16:rowId xmlns:a16="http://schemas.microsoft.com/office/drawing/2014/main" val="10006"/>
                  </a:ext>
                </a:extLst>
              </a:tr>
              <a:tr h="244827">
                <a:tc>
                  <a:txBody>
                    <a:bodyPr/>
                    <a:lstStyle/>
                    <a:p>
                      <a:pPr marL="0" marR="0" indent="0" algn="l" defTabSz="913765"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50000"/>
                            </a:schemeClr>
                          </a:solidFill>
                        </a:rPr>
                        <a:t>Mixture of Global and Local Models</a:t>
                      </a:r>
                    </a:p>
                  </a:txBody>
                  <a:tcPr/>
                </a:tc>
                <a:tc>
                  <a:txBody>
                    <a:bodyPr/>
                    <a:lstStyle/>
                    <a:p>
                      <a:pPr marL="171450" marR="0" indent="-171450" algn="l" defTabSz="913765"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200" kern="1200" dirty="0">
                          <a:solidFill>
                            <a:schemeClr val="bg1">
                              <a:lumMod val="50000"/>
                            </a:schemeClr>
                          </a:solidFill>
                          <a:latin typeface="+mn-lt"/>
                          <a:ea typeface="+mn-ea"/>
                          <a:cs typeface="+mn-cs"/>
                        </a:rPr>
                        <a:t>Instead of learning a single global model, each device learns a mixture of the global model and its own local model. </a:t>
                      </a:r>
                    </a:p>
                  </a:txBody>
                  <a:tcPr/>
                </a:tc>
                <a:extLst>
                  <a:ext uri="{0D108BD9-81ED-4DB2-BD59-A6C34878D82A}">
                    <a16:rowId xmlns:a16="http://schemas.microsoft.com/office/drawing/2014/main" val="10007"/>
                  </a:ext>
                </a:extLst>
              </a:tr>
            </a:tbl>
          </a:graphicData>
        </a:graphic>
      </p:graphicFrame>
      <p:sp>
        <p:nvSpPr>
          <p:cNvPr id="10" name="직사각형 9"/>
          <p:cNvSpPr/>
          <p:nvPr/>
        </p:nvSpPr>
        <p:spPr>
          <a:xfrm>
            <a:off x="467544" y="6237312"/>
            <a:ext cx="8352928" cy="246221"/>
          </a:xfrm>
          <a:prstGeom prst="rect">
            <a:avLst/>
          </a:prstGeom>
        </p:spPr>
        <p:txBody>
          <a:bodyPr wrap="square">
            <a:spAutoFit/>
          </a:bodyPr>
          <a:lstStyle/>
          <a:p>
            <a:pPr algn="r"/>
            <a:r>
              <a:rPr lang="en-US" altLang="ko-KR" sz="1000" dirty="0"/>
              <a:t>Survey of Personalization Techniques for Federated Learning, </a:t>
            </a:r>
            <a:r>
              <a:rPr lang="en-US" altLang="ko-KR" sz="1000" dirty="0">
                <a:hlinkClick r:id="rId3"/>
              </a:rPr>
              <a:t>https://arxiv.org/abs/2003.08673</a:t>
            </a:r>
            <a:endParaRPr lang="en-US" altLang="ko-KR" sz="1000" dirty="0"/>
          </a:p>
        </p:txBody>
      </p:sp>
      <p:sp>
        <p:nvSpPr>
          <p:cNvPr id="11" name="직사각형 10"/>
          <p:cNvSpPr/>
          <p:nvPr/>
        </p:nvSpPr>
        <p:spPr>
          <a:xfrm>
            <a:off x="179512" y="3830568"/>
            <a:ext cx="8640960" cy="11521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2" name="직사각형 1"/>
          <p:cNvSpPr/>
          <p:nvPr/>
        </p:nvSpPr>
        <p:spPr>
          <a:xfrm>
            <a:off x="179512" y="685145"/>
            <a:ext cx="8640960" cy="1015663"/>
          </a:xfrm>
          <a:prstGeom prst="rect">
            <a:avLst/>
          </a:prstGeom>
        </p:spPr>
        <p:txBody>
          <a:bodyPr wrap="square">
            <a:spAutoFit/>
          </a:bodyPr>
          <a:lstStyle/>
          <a:p>
            <a:pPr fontAlgn="base"/>
            <a:r>
              <a:rPr lang="ko-KR" altLang="en-US" sz="1200" dirty="0"/>
              <a:t>*** 연합학습은 일반적으로 모든 디바이스 및 사용자에 공통으로 적용되는 글로벌모델을 학습하는 것을 목표로 하고 있으나</a:t>
            </a:r>
            <a:r>
              <a:rPr lang="en-US" altLang="ko-KR" sz="1200" dirty="0"/>
              <a:t>, </a:t>
            </a:r>
            <a:r>
              <a:rPr lang="ko-KR" altLang="en-US" sz="1200" dirty="0"/>
              <a:t>동적인 디바이스 환경의 데이터 이질성 및 디바이스 이질성으로 인하여 </a:t>
            </a:r>
            <a:r>
              <a:rPr lang="ko-KR" altLang="en-US" sz="1200" b="1" dirty="0"/>
              <a:t>모든 디바이스에서 잘 동작하는 하나의 모델을 학습하기 어려우며</a:t>
            </a:r>
            <a:r>
              <a:rPr lang="en-US" altLang="ko-KR" sz="1200" b="1" dirty="0"/>
              <a:t>, </a:t>
            </a:r>
            <a:r>
              <a:rPr lang="ko-KR" altLang="en-US" sz="1200" b="1" dirty="0"/>
              <a:t>개별 디바이스 및 사용자 관점에서 최적의 성능이 보장되지 않음</a:t>
            </a:r>
            <a:r>
              <a:rPr lang="en-US" altLang="ko-KR" sz="1200" b="1" dirty="0"/>
              <a:t>. </a:t>
            </a:r>
            <a:r>
              <a:rPr lang="ko-KR" altLang="en-US" sz="1200" dirty="0"/>
              <a:t>동적인 디바이스 환경에서 각 사용자 및 디바이스의 특징과 애플리케이션 요구사항을 최적 반영하기 위해서는</a:t>
            </a:r>
            <a:r>
              <a:rPr lang="en-US" altLang="ko-KR" sz="1200" dirty="0"/>
              <a:t>, </a:t>
            </a:r>
            <a:r>
              <a:rPr lang="ko-KR" altLang="en-US" sz="1200" dirty="0"/>
              <a:t>글로벌 모델 뿐 만 아니라 </a:t>
            </a:r>
            <a:r>
              <a:rPr lang="ko-KR" altLang="en-US" sz="1200" b="1" dirty="0">
                <a:solidFill>
                  <a:srgbClr val="FF0000"/>
                </a:solidFill>
              </a:rPr>
              <a:t>개인화</a:t>
            </a:r>
            <a:r>
              <a:rPr lang="en-US" altLang="ko-KR" sz="1200" b="1" dirty="0">
                <a:solidFill>
                  <a:srgbClr val="FF0000"/>
                </a:solidFill>
              </a:rPr>
              <a:t>·</a:t>
            </a:r>
            <a:r>
              <a:rPr lang="ko-KR" altLang="en-US" sz="1200" b="1" dirty="0">
                <a:solidFill>
                  <a:srgbClr val="FF0000"/>
                </a:solidFill>
              </a:rPr>
              <a:t>로컬 모델</a:t>
            </a:r>
            <a:r>
              <a:rPr lang="en-US" altLang="ko-KR" sz="1200" b="1" dirty="0">
                <a:solidFill>
                  <a:srgbClr val="FF0000"/>
                </a:solidFill>
              </a:rPr>
              <a:t>(locally adapted personalized model)</a:t>
            </a:r>
            <a:r>
              <a:rPr lang="ko-KR" altLang="en-US" sz="1200" b="1" dirty="0">
                <a:solidFill>
                  <a:srgbClr val="FF0000"/>
                </a:solidFill>
              </a:rPr>
              <a:t>의 성능을 최적화</a:t>
            </a:r>
            <a:r>
              <a:rPr lang="ko-KR" altLang="en-US" sz="1200" dirty="0"/>
              <a:t>할 수 있는 연합학습 기술 필요</a:t>
            </a:r>
          </a:p>
        </p:txBody>
      </p:sp>
    </p:spTree>
    <p:extLst>
      <p:ext uri="{BB962C8B-B14F-4D97-AF65-F5344CB8AC3E}">
        <p14:creationId xmlns:p14="http://schemas.microsoft.com/office/powerpoint/2010/main" val="3003297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5BE24BAA-AACD-4EE9-BBAE-2B5159633F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92"/>
          <a:stretch/>
        </p:blipFill>
        <p:spPr bwMode="auto">
          <a:xfrm>
            <a:off x="-166" y="-489"/>
            <a:ext cx="916274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그룹 13">
            <a:extLst>
              <a:ext uri="{FF2B5EF4-FFF2-40B4-BE49-F238E27FC236}">
                <a16:creationId xmlns:a16="http://schemas.microsoft.com/office/drawing/2014/main" id="{7F9826C2-AB01-4A03-9587-6C9ABDAA0E3B}"/>
              </a:ext>
            </a:extLst>
          </p:cNvPr>
          <p:cNvGrpSpPr/>
          <p:nvPr/>
        </p:nvGrpSpPr>
        <p:grpSpPr>
          <a:xfrm>
            <a:off x="107504" y="1052736"/>
            <a:ext cx="8712967" cy="2828057"/>
            <a:chOff x="1205615" y="898028"/>
            <a:chExt cx="7083626" cy="2828057"/>
          </a:xfrm>
        </p:grpSpPr>
        <p:sp>
          <p:nvSpPr>
            <p:cNvPr id="15" name="TextBox 14">
              <a:extLst>
                <a:ext uri="{FF2B5EF4-FFF2-40B4-BE49-F238E27FC236}">
                  <a16:creationId xmlns:a16="http://schemas.microsoft.com/office/drawing/2014/main" id="{56FA081D-B53A-4BE8-A13C-C1C80E193C72}"/>
                </a:ext>
              </a:extLst>
            </p:cNvPr>
            <p:cNvSpPr txBox="1"/>
            <p:nvPr/>
          </p:nvSpPr>
          <p:spPr>
            <a:xfrm>
              <a:off x="1205615" y="3418308"/>
              <a:ext cx="7025084" cy="307777"/>
            </a:xfrm>
            <a:prstGeom prst="rect">
              <a:avLst/>
            </a:prstGeom>
            <a:noFill/>
          </p:spPr>
          <p:txBody>
            <a:bodyPr wrap="square" lIns="0" tIns="0" rIns="0" bIns="0" rtlCol="0">
              <a:spAutoFit/>
            </a:bodyPr>
            <a:lstStyle/>
            <a:p>
              <a:pPr algn="ctr"/>
              <a:r>
                <a:rPr lang="en-US" altLang="ko-KR" sz="2000" b="1">
                  <a:ln>
                    <a:solidFill>
                      <a:srgbClr val="4F81BD">
                        <a:alpha val="0"/>
                      </a:srgbClr>
                    </a:solidFill>
                  </a:ln>
                  <a:latin typeface="+mj-ea"/>
                  <a:ea typeface="+mj-ea"/>
                </a:rPr>
                <a:t>x</a:t>
              </a:r>
              <a:endParaRPr lang="en-US" altLang="ko-KR" sz="2000" b="1" dirty="0">
                <a:ln>
                  <a:solidFill>
                    <a:srgbClr val="4F81BD">
                      <a:alpha val="0"/>
                    </a:srgbClr>
                  </a:solidFill>
                </a:ln>
                <a:latin typeface="+mj-ea"/>
                <a:ea typeface="+mj-ea"/>
              </a:endParaRPr>
            </a:p>
          </p:txBody>
        </p:sp>
        <p:sp>
          <p:nvSpPr>
            <p:cNvPr id="16" name="TextBox 15">
              <a:extLst>
                <a:ext uri="{FF2B5EF4-FFF2-40B4-BE49-F238E27FC236}">
                  <a16:creationId xmlns:a16="http://schemas.microsoft.com/office/drawing/2014/main" id="{AE8F2680-36AF-4655-8BDB-C6F9F7ACB925}"/>
                </a:ext>
              </a:extLst>
            </p:cNvPr>
            <p:cNvSpPr txBox="1"/>
            <p:nvPr/>
          </p:nvSpPr>
          <p:spPr>
            <a:xfrm>
              <a:off x="1264157" y="898028"/>
              <a:ext cx="7025084" cy="1231106"/>
            </a:xfrm>
            <a:prstGeom prst="rect">
              <a:avLst/>
            </a:prstGeom>
            <a:noFill/>
          </p:spPr>
          <p:txBody>
            <a:bodyPr wrap="square" lIns="0" tIns="0" rIns="0" bIns="0" rtlCol="0">
              <a:spAutoFit/>
            </a:bodyPr>
            <a:lstStyle/>
            <a:p>
              <a:pPr algn="ctr" fontAlgn="base"/>
              <a:r>
                <a:rPr lang="en-US" altLang="ko-KR" sz="3200" b="1" dirty="0"/>
                <a:t>FL Platforms</a:t>
              </a:r>
            </a:p>
            <a:p>
              <a:pPr algn="ctr" fontAlgn="base"/>
              <a:endParaRPr lang="en-US" altLang="ko-KR" sz="2400" b="1" dirty="0"/>
            </a:p>
            <a:p>
              <a:pPr algn="ctr" fontAlgn="base"/>
              <a:r>
                <a:rPr lang="en-US" altLang="ko-KR" sz="2400" b="1" dirty="0"/>
                <a:t>2022_Fall</a:t>
              </a:r>
            </a:p>
          </p:txBody>
        </p:sp>
      </p:grpSp>
    </p:spTree>
    <p:extLst>
      <p:ext uri="{BB962C8B-B14F-4D97-AF65-F5344CB8AC3E}">
        <p14:creationId xmlns:p14="http://schemas.microsoft.com/office/powerpoint/2010/main" val="1066412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784768"/>
          </a:xfrm>
        </p:spPr>
        <p:txBody>
          <a:bodyPr/>
          <a:lstStyle/>
          <a:p>
            <a:pPr lvl="0"/>
            <a:r>
              <a:rPr lang="en-US" altLang="ko-KR" dirty="0"/>
              <a:t>FL Platforms</a:t>
            </a:r>
            <a:endParaRPr lang="ko-KR" altLang="en-US" dirty="0"/>
          </a:p>
          <a:p>
            <a:endParaRPr lang="ko-KR" altLang="en-US" dirty="0"/>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3539430"/>
          </a:xfrm>
          <a:prstGeom prst="rect">
            <a:avLst/>
          </a:prstGeom>
        </p:spPr>
        <p:txBody>
          <a:bodyPr wrap="square">
            <a:spAutoFit/>
          </a:bodyPr>
          <a:lstStyle/>
          <a:p>
            <a:endParaRPr lang="en-US" altLang="ko-KR" sz="1600" dirty="0"/>
          </a:p>
          <a:p>
            <a:r>
              <a:rPr lang="en-US" altLang="ko-KR" sz="1600" dirty="0"/>
              <a:t>Open FL Platform (Active), </a:t>
            </a:r>
            <a:r>
              <a:rPr lang="en-US" altLang="ko-KR" sz="1600" dirty="0">
                <a:hlinkClick r:id="rId3"/>
              </a:rPr>
              <a:t>https://github.com/Kwangkee/FL/blob/main/FL@Platform.md#open-fl-platform-active</a:t>
            </a:r>
            <a:endParaRPr lang="en-US" altLang="ko-KR" sz="1600" dirty="0"/>
          </a:p>
          <a:p>
            <a:endParaRPr lang="en-US" altLang="ko-KR" sz="1600" dirty="0"/>
          </a:p>
          <a:p>
            <a:r>
              <a:rPr lang="en-US" altLang="ko-KR" sz="1600" dirty="0"/>
              <a:t>Open FL Platform (</a:t>
            </a:r>
            <a:r>
              <a:rPr lang="en-US" altLang="ko-KR" sz="1600" dirty="0" err="1"/>
              <a:t>Etc</a:t>
            </a:r>
            <a:r>
              <a:rPr lang="en-US" altLang="ko-KR" sz="1600" dirty="0"/>
              <a:t>), </a:t>
            </a:r>
            <a:r>
              <a:rPr lang="en-US" altLang="ko-KR" sz="1600" dirty="0">
                <a:hlinkClick r:id="rId4"/>
              </a:rPr>
              <a:t>https://github.com/Kwangkee/FL/blob/main/FL@Platform.md#open-fl-platform-etc</a:t>
            </a:r>
            <a:r>
              <a:rPr lang="en-US" altLang="ko-KR" sz="1600" dirty="0"/>
              <a:t> </a:t>
            </a:r>
          </a:p>
          <a:p>
            <a:endParaRPr lang="en-US" altLang="ko-KR" sz="1600" dirty="0"/>
          </a:p>
          <a:p>
            <a:r>
              <a:rPr lang="en-US" altLang="ko-KR" sz="1600" dirty="0"/>
              <a:t>FL Benchmark, </a:t>
            </a:r>
            <a:r>
              <a:rPr lang="en-US" altLang="ko-KR" sz="1600" dirty="0">
                <a:hlinkClick r:id="rId5"/>
              </a:rPr>
              <a:t>https://github.com/Kwangkee/FL/blob/main/FL@Platform.md#fl-benchmark</a:t>
            </a:r>
            <a:r>
              <a:rPr lang="en-US" altLang="ko-KR" sz="1600" dirty="0"/>
              <a:t> </a:t>
            </a:r>
          </a:p>
          <a:p>
            <a:endParaRPr lang="en-US" altLang="ko-KR" sz="1600" dirty="0"/>
          </a:p>
          <a:p>
            <a:r>
              <a:rPr lang="en-US" altLang="ko-KR" sz="1600" dirty="0"/>
              <a:t>Commercial FL Platform, </a:t>
            </a:r>
            <a:r>
              <a:rPr lang="en-US" altLang="ko-KR" sz="1600" dirty="0">
                <a:hlinkClick r:id="rId6"/>
              </a:rPr>
              <a:t>https://github.com/Kwangkee/FL/blob/main/FL@Platform.md#commercial-fl-platform</a:t>
            </a:r>
            <a:r>
              <a:rPr lang="en-US" altLang="ko-KR" sz="1600" dirty="0"/>
              <a:t> </a:t>
            </a:r>
          </a:p>
          <a:p>
            <a:endParaRPr lang="en-US" altLang="ko-KR" sz="1600" dirty="0"/>
          </a:p>
          <a:p>
            <a:endParaRPr lang="en-US" altLang="ko-KR" sz="1600" dirty="0"/>
          </a:p>
        </p:txBody>
      </p:sp>
    </p:spTree>
    <p:extLst>
      <p:ext uri="{BB962C8B-B14F-4D97-AF65-F5344CB8AC3E}">
        <p14:creationId xmlns:p14="http://schemas.microsoft.com/office/powerpoint/2010/main" val="640102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dirty="0"/>
              <a:t>FLRA: A Reference Architecture for Federated Learning Systems</a:t>
            </a: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2677656"/>
          </a:xfrm>
          <a:prstGeom prst="rect">
            <a:avLst/>
          </a:prstGeom>
        </p:spPr>
        <p:txBody>
          <a:bodyPr wrap="square">
            <a:spAutoFit/>
          </a:bodyPr>
          <a:lstStyle/>
          <a:p>
            <a:r>
              <a:rPr lang="en-US" altLang="ko-KR" sz="1400" dirty="0"/>
              <a:t>FLRA: A Reference Architecture for Federated Learning Systems, </a:t>
            </a:r>
            <a:r>
              <a:rPr lang="en-US" altLang="ko-KR" sz="1400" dirty="0">
                <a:hlinkClick r:id="rId3"/>
              </a:rPr>
              <a:t>https://arxiv.org/abs/2106.11570</a:t>
            </a:r>
            <a:endParaRPr lang="en-US" altLang="ko-KR" sz="1400" dirty="0"/>
          </a:p>
          <a:p>
            <a:endParaRPr lang="en-US" altLang="ko-KR" sz="1400" dirty="0"/>
          </a:p>
          <a:p>
            <a:r>
              <a:rPr lang="en-US" altLang="ko-KR" sz="1400" dirty="0"/>
              <a:t>Although much effort has been put into federated learning from the machine learning perspectives, our previous systematic literature review on the area shows that there is a distinct lack of considerations for software architecture design for federated learning. In this paper, we propose </a:t>
            </a:r>
            <a:r>
              <a:rPr lang="en-US" altLang="ko-KR" sz="1400" dirty="0">
                <a:solidFill>
                  <a:srgbClr val="FF0000"/>
                </a:solidFill>
              </a:rPr>
              <a:t>FLRA, a reference architecture for federated learning systems, which provides a template design for federated learning-based solutions.</a:t>
            </a:r>
          </a:p>
          <a:p>
            <a:endParaRPr lang="en-US" altLang="ko-KR" sz="1400" dirty="0"/>
          </a:p>
          <a:p>
            <a:r>
              <a:rPr lang="en-US" altLang="ko-KR" sz="1400" dirty="0"/>
              <a:t>The FLRA reference architecture consists of a pool of architectural patterns that could address the frequently recurring design problems in federated learning architectures. The FLRA reference architecture can serve as a </a:t>
            </a:r>
            <a:r>
              <a:rPr lang="en-US" altLang="ko-KR" sz="1400" dirty="0">
                <a:solidFill>
                  <a:srgbClr val="FF0000"/>
                </a:solidFill>
              </a:rPr>
              <a:t>design guideline to assist architects and developers with practical solutions for their problems</a:t>
            </a:r>
            <a:r>
              <a:rPr lang="en-US" altLang="ko-KR" sz="1400" dirty="0"/>
              <a:t>, which can be further </a:t>
            </a:r>
            <a:r>
              <a:rPr lang="en-US" altLang="ko-KR" sz="1400" dirty="0" err="1"/>
              <a:t>customised</a:t>
            </a:r>
            <a:r>
              <a:rPr lang="en-US" altLang="ko-KR" sz="1400" dirty="0"/>
              <a:t>. </a:t>
            </a:r>
          </a:p>
        </p:txBody>
      </p:sp>
    </p:spTree>
    <p:extLst>
      <p:ext uri="{BB962C8B-B14F-4D97-AF65-F5344CB8AC3E}">
        <p14:creationId xmlns:p14="http://schemas.microsoft.com/office/powerpoint/2010/main" val="2913528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dirty="0"/>
              <a:t>FLRA: A Reference Architecture for Federated Learning Systems</a:t>
            </a: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307777"/>
          </a:xfrm>
          <a:prstGeom prst="rect">
            <a:avLst/>
          </a:prstGeom>
        </p:spPr>
        <p:txBody>
          <a:bodyPr wrap="square">
            <a:spAutoFit/>
          </a:bodyPr>
          <a:lstStyle/>
          <a:p>
            <a:r>
              <a:rPr lang="en-US" altLang="ko-KR" sz="1400" dirty="0"/>
              <a:t>FLRA: A Reference Architecture for Federated Learning Systems, </a:t>
            </a:r>
            <a:r>
              <a:rPr lang="en-US" altLang="ko-KR" sz="1400" dirty="0">
                <a:hlinkClick r:id="rId3"/>
              </a:rPr>
              <a:t>https://arxiv.org/abs/2106.11570</a:t>
            </a:r>
            <a:r>
              <a:rPr lang="en-US" altLang="ko-KR" sz="1400" dirty="0"/>
              <a:t> </a:t>
            </a:r>
          </a:p>
        </p:txBody>
      </p:sp>
      <p:pic>
        <p:nvPicPr>
          <p:cNvPr id="1026" name="Picture 2" descr="image">
            <a:extLst>
              <a:ext uri="{FF2B5EF4-FFF2-40B4-BE49-F238E27FC236}">
                <a16:creationId xmlns:a16="http://schemas.microsoft.com/office/drawing/2014/main" id="{FD78BE9F-107C-8DA8-FD3A-097232A08A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377416"/>
            <a:ext cx="7072461" cy="495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993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dirty="0"/>
              <a:t>FLRA: A Reference Architecture for Federated Learning Systems</a:t>
            </a: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1600438"/>
          </a:xfrm>
          <a:prstGeom prst="rect">
            <a:avLst/>
          </a:prstGeom>
        </p:spPr>
        <p:txBody>
          <a:bodyPr wrap="square">
            <a:spAutoFit/>
          </a:bodyPr>
          <a:lstStyle/>
          <a:p>
            <a:r>
              <a:rPr lang="en-US" altLang="ko-KR" sz="1400" dirty="0"/>
              <a:t>FLRA: A Reference Architecture for Federated Learning Systems, </a:t>
            </a:r>
            <a:r>
              <a:rPr lang="en-US" altLang="ko-KR" sz="1400" dirty="0">
                <a:hlinkClick r:id="rId3"/>
              </a:rPr>
              <a:t>https://arxiv.org/abs/2106.11570</a:t>
            </a:r>
            <a:endParaRPr lang="en-US" altLang="ko-KR" sz="1400" dirty="0"/>
          </a:p>
          <a:p>
            <a:endParaRPr lang="en-US" altLang="ko-KR" sz="1400" dirty="0"/>
          </a:p>
          <a:p>
            <a:r>
              <a:rPr lang="en-US" altLang="ko-KR" sz="1400" dirty="0"/>
              <a:t>The central servers interacts with a massive number of client devices that are both system heterogeneous and statistically heterogeneous. The magnitude of client devices number is also several times larger than that of the distributed machine learning systems [18,24]. </a:t>
            </a:r>
            <a:r>
              <a:rPr lang="en-US" altLang="ko-KR" sz="1400" dirty="0">
                <a:solidFill>
                  <a:srgbClr val="FF0000"/>
                </a:solidFill>
              </a:rPr>
              <a:t>To increase the model and system performance, client devices can be selected every round with predefined criteria (e.g., resource, data, or performance) via client selector component. </a:t>
            </a:r>
            <a:endParaRPr lang="en-US" altLang="ko-KR" sz="1400" dirty="0"/>
          </a:p>
        </p:txBody>
      </p:sp>
      <p:pic>
        <p:nvPicPr>
          <p:cNvPr id="5" name="그림 4">
            <a:extLst>
              <a:ext uri="{FF2B5EF4-FFF2-40B4-BE49-F238E27FC236}">
                <a16:creationId xmlns:a16="http://schemas.microsoft.com/office/drawing/2014/main" id="{6D2C1D35-A933-22D7-8622-88C868F4E50A}"/>
              </a:ext>
            </a:extLst>
          </p:cNvPr>
          <p:cNvPicPr>
            <a:picLocks noChangeAspect="1"/>
          </p:cNvPicPr>
          <p:nvPr/>
        </p:nvPicPr>
        <p:blipFill>
          <a:blip r:embed="rId4"/>
          <a:stretch>
            <a:fillRect/>
          </a:stretch>
        </p:blipFill>
        <p:spPr>
          <a:xfrm>
            <a:off x="467544" y="3038727"/>
            <a:ext cx="7213378" cy="2982561"/>
          </a:xfrm>
          <a:prstGeom prst="rect">
            <a:avLst/>
          </a:prstGeom>
        </p:spPr>
      </p:pic>
      <p:sp>
        <p:nvSpPr>
          <p:cNvPr id="6" name="직사각형 5">
            <a:extLst>
              <a:ext uri="{FF2B5EF4-FFF2-40B4-BE49-F238E27FC236}">
                <a16:creationId xmlns:a16="http://schemas.microsoft.com/office/drawing/2014/main" id="{0869F373-1A1A-2C6F-B959-24D5AE0DBCCD}"/>
              </a:ext>
            </a:extLst>
          </p:cNvPr>
          <p:cNvSpPr/>
          <p:nvPr/>
        </p:nvSpPr>
        <p:spPr>
          <a:xfrm>
            <a:off x="2915816" y="4406879"/>
            <a:ext cx="4896544" cy="504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EEC8DF58-3795-06E6-B442-63621AE3ADC4}"/>
              </a:ext>
            </a:extLst>
          </p:cNvPr>
          <p:cNvSpPr/>
          <p:nvPr/>
        </p:nvSpPr>
        <p:spPr>
          <a:xfrm>
            <a:off x="2915816" y="3038727"/>
            <a:ext cx="4896544" cy="36004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69AB9769-80FE-F250-06F0-6B9ED1189C53}"/>
              </a:ext>
            </a:extLst>
          </p:cNvPr>
          <p:cNvSpPr/>
          <p:nvPr/>
        </p:nvSpPr>
        <p:spPr>
          <a:xfrm>
            <a:off x="2915816" y="4982943"/>
            <a:ext cx="4896544" cy="36004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41713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a:ln>
                  <a:solidFill>
                    <a:srgbClr val="4F81BD">
                      <a:alpha val="0"/>
                    </a:srgbClr>
                  </a:solidFill>
                </a:ln>
                <a:latin typeface="+mj-ea"/>
              </a:rPr>
              <a:t>Federated Learning</a:t>
            </a:r>
            <a:endParaRPr lang="ko-KR" altLang="en-US" dirty="0">
              <a:ln>
                <a:solidFill>
                  <a:srgbClr val="4F81BD">
                    <a:alpha val="0"/>
                  </a:srgbClr>
                </a:solidFill>
              </a:ln>
              <a:latin typeface="+mj-ea"/>
            </a:endParaRPr>
          </a:p>
        </p:txBody>
      </p:sp>
      <p:sp>
        <p:nvSpPr>
          <p:cNvPr id="2" name="직사각형 1"/>
          <p:cNvSpPr/>
          <p:nvPr/>
        </p:nvSpPr>
        <p:spPr>
          <a:xfrm>
            <a:off x="251520" y="908720"/>
            <a:ext cx="8352928" cy="5355312"/>
          </a:xfrm>
          <a:prstGeom prst="rect">
            <a:avLst/>
          </a:prstGeom>
        </p:spPr>
        <p:txBody>
          <a:bodyPr wrap="square">
            <a:spAutoFit/>
          </a:bodyPr>
          <a:lstStyle/>
          <a:p>
            <a:r>
              <a:rPr lang="en-US" altLang="ko-KR" b="1" dirty="0"/>
              <a:t>Federated learning </a:t>
            </a:r>
            <a:r>
              <a:rPr lang="en-US" altLang="ko-KR" dirty="0"/>
              <a:t>is a machine learning setting where multiple entities (clients) collaborate in solving a machine learning problem, under the coordination of a central server or service provider. Each client’s raw data is stored locally and not exchanged or transferred; instead, focused updates intended for immediate aggregation are used to achieve the learning objective. </a:t>
            </a:r>
          </a:p>
          <a:p>
            <a:pPr algn="r"/>
            <a:r>
              <a:rPr lang="en-US" altLang="ko-KR" dirty="0"/>
              <a:t>Advances and Open Problems in Federated Learning, </a:t>
            </a:r>
          </a:p>
          <a:p>
            <a:pPr algn="r"/>
            <a:r>
              <a:rPr lang="en-US" altLang="ko-KR" dirty="0">
                <a:hlinkClick r:id="rId2"/>
              </a:rPr>
              <a:t>https://arxiv.org/abs/1912.04977</a:t>
            </a:r>
            <a:endParaRPr lang="ko-KR" altLang="en-US" dirty="0"/>
          </a:p>
          <a:p>
            <a:endParaRPr lang="en-US" altLang="ko-KR" dirty="0"/>
          </a:p>
          <a:p>
            <a:endParaRPr lang="en-US" altLang="ko-KR" dirty="0"/>
          </a:p>
          <a:p>
            <a:r>
              <a:rPr lang="ko-KR" altLang="en-US" dirty="0"/>
              <a:t>연합학습은 중앙 서버 또는 서비스 제공자의 관리 하에</a:t>
            </a:r>
            <a:r>
              <a:rPr lang="en-US" altLang="ko-KR" dirty="0"/>
              <a:t>, </a:t>
            </a:r>
            <a:r>
              <a:rPr lang="ko-KR" altLang="en-US" dirty="0"/>
              <a:t>다수의 클라이언트</a:t>
            </a:r>
            <a:r>
              <a:rPr lang="en-US" altLang="ko-KR" dirty="0"/>
              <a:t>/</a:t>
            </a:r>
            <a:r>
              <a:rPr lang="ko-KR" altLang="en-US" dirty="0"/>
              <a:t>디바이스가 기계학습 문제를 해결하기 위해 협력하는 기술</a:t>
            </a:r>
          </a:p>
          <a:p>
            <a:endParaRPr lang="en-US" altLang="ko-KR" dirty="0"/>
          </a:p>
          <a:p>
            <a:pPr marL="285750" indent="-285750">
              <a:buFont typeface="Wingdings" panose="05000000000000000000" pitchFamily="2" charset="2"/>
              <a:buChar char="§"/>
            </a:pPr>
            <a:r>
              <a:rPr lang="ko-KR" altLang="en-US" dirty="0"/>
              <a:t>각 클라이언트</a:t>
            </a:r>
            <a:r>
              <a:rPr lang="en-US" altLang="ko-KR" dirty="0"/>
              <a:t>/</a:t>
            </a:r>
            <a:r>
              <a:rPr lang="ko-KR" altLang="en-US" dirty="0"/>
              <a:t>디바이스는 보유한</a:t>
            </a:r>
            <a:r>
              <a:rPr lang="en-US" altLang="ko-KR" dirty="0"/>
              <a:t>/</a:t>
            </a:r>
            <a:r>
              <a:rPr lang="ko-KR" altLang="en-US" dirty="0"/>
              <a:t>생산한 원시 데이터를 교환 또는 </a:t>
            </a:r>
            <a:r>
              <a:rPr lang="en-US" altLang="ko-KR" dirty="0"/>
              <a:t>(</a:t>
            </a:r>
            <a:r>
              <a:rPr lang="ko-KR" altLang="en-US" dirty="0"/>
              <a:t>중앙으로</a:t>
            </a:r>
            <a:r>
              <a:rPr lang="en-US" altLang="ko-KR" dirty="0"/>
              <a:t>) </a:t>
            </a:r>
            <a:r>
              <a:rPr lang="ko-KR" altLang="en-US" dirty="0"/>
              <a:t>전송하지 않고</a:t>
            </a:r>
            <a:r>
              <a:rPr lang="en-US" altLang="ko-KR" dirty="0"/>
              <a:t>, </a:t>
            </a:r>
            <a:r>
              <a:rPr lang="ko-KR" altLang="en-US" dirty="0"/>
              <a:t>로컬모델 학습에만 사용함으로써</a:t>
            </a:r>
            <a:r>
              <a:rPr lang="en-US" altLang="ko-KR" dirty="0"/>
              <a:t>, </a:t>
            </a:r>
            <a:r>
              <a:rPr lang="ko-KR" altLang="en-US" dirty="0"/>
              <a:t>데이터 생산자의 프라이버시 보호</a:t>
            </a:r>
          </a:p>
          <a:p>
            <a:pPr marL="285750" indent="-285750">
              <a:buFont typeface="Wingdings" panose="05000000000000000000" pitchFamily="2" charset="2"/>
              <a:buChar char="§"/>
            </a:pPr>
            <a:r>
              <a:rPr lang="ko-KR" altLang="en-US" dirty="0"/>
              <a:t>각 클라이언트</a:t>
            </a:r>
            <a:r>
              <a:rPr lang="en-US" altLang="ko-KR" dirty="0"/>
              <a:t>/</a:t>
            </a:r>
            <a:r>
              <a:rPr lang="ko-KR" altLang="en-US" dirty="0"/>
              <a:t>디바이스에서의 학습 결과는 </a:t>
            </a:r>
            <a:r>
              <a:rPr lang="en-US" altLang="ko-KR" dirty="0"/>
              <a:t>(</a:t>
            </a:r>
            <a:r>
              <a:rPr lang="ko-KR" altLang="en-US" dirty="0"/>
              <a:t>중앙의</a:t>
            </a:r>
            <a:r>
              <a:rPr lang="en-US" altLang="ko-KR" dirty="0"/>
              <a:t>) </a:t>
            </a:r>
            <a:r>
              <a:rPr lang="ko-KR" altLang="en-US" dirty="0"/>
              <a:t>글로벌 모델 학습에 반영</a:t>
            </a:r>
            <a:r>
              <a:rPr lang="en-US" altLang="ko-KR" dirty="0"/>
              <a:t>/</a:t>
            </a:r>
            <a:r>
              <a:rPr lang="ko-KR" altLang="en-US" dirty="0"/>
              <a:t>기여</a:t>
            </a:r>
            <a:r>
              <a:rPr lang="en-US" altLang="ko-KR" dirty="0"/>
              <a:t>. ‘A fed B’</a:t>
            </a:r>
            <a:r>
              <a:rPr lang="ko-KR" altLang="en-US" dirty="0"/>
              <a:t>학습의 성능은 ‘</a:t>
            </a:r>
            <a:r>
              <a:rPr lang="en-US" altLang="ko-KR" dirty="0"/>
              <a:t>A+B’</a:t>
            </a:r>
            <a:r>
              <a:rPr lang="ko-KR" altLang="en-US" dirty="0"/>
              <a:t>성능에 근사</a:t>
            </a:r>
          </a:p>
          <a:p>
            <a:pPr marL="285750" indent="-285750">
              <a:buFont typeface="Wingdings" panose="05000000000000000000" pitchFamily="2" charset="2"/>
              <a:buChar char="§"/>
            </a:pPr>
            <a:r>
              <a:rPr lang="ko-KR" altLang="en-US" dirty="0"/>
              <a:t>데이터 생산자의 프라이버시 보호</a:t>
            </a:r>
            <a:r>
              <a:rPr lang="en-US" altLang="ko-KR" dirty="0"/>
              <a:t>, </a:t>
            </a:r>
            <a:r>
              <a:rPr lang="ko-KR" altLang="en-US" dirty="0"/>
              <a:t>통신 오버헤드 감소</a:t>
            </a:r>
          </a:p>
        </p:txBody>
      </p:sp>
    </p:spTree>
    <p:extLst>
      <p:ext uri="{BB962C8B-B14F-4D97-AF65-F5344CB8AC3E}">
        <p14:creationId xmlns:p14="http://schemas.microsoft.com/office/powerpoint/2010/main" val="2114636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a:extLst>
              <a:ext uri="{FF2B5EF4-FFF2-40B4-BE49-F238E27FC236}">
                <a16:creationId xmlns:a16="http://schemas.microsoft.com/office/drawing/2014/main" id="{FED3947D-AC0F-3136-3136-5C024BA423B8}"/>
              </a:ext>
            </a:extLst>
          </p:cNvPr>
          <p:cNvPicPr>
            <a:picLocks noChangeAspect="1"/>
          </p:cNvPicPr>
          <p:nvPr/>
        </p:nvPicPr>
        <p:blipFill>
          <a:blip r:embed="rId3"/>
          <a:stretch>
            <a:fillRect/>
          </a:stretch>
        </p:blipFill>
        <p:spPr>
          <a:xfrm>
            <a:off x="827584" y="4848572"/>
            <a:ext cx="6624736" cy="1028700"/>
          </a:xfrm>
          <a:prstGeom prst="rect">
            <a:avLst/>
          </a:prstGeom>
        </p:spPr>
      </p:pic>
      <p:sp>
        <p:nvSpPr>
          <p:cNvPr id="2" name="내용 개체 틀 1"/>
          <p:cNvSpPr>
            <a:spLocks noGrp="1"/>
          </p:cNvSpPr>
          <p:nvPr>
            <p:ph idx="1"/>
          </p:nvPr>
        </p:nvSpPr>
        <p:spPr>
          <a:xfrm>
            <a:off x="265240" y="288010"/>
            <a:ext cx="8617926" cy="400047"/>
          </a:xfrm>
        </p:spPr>
        <p:txBody>
          <a:bodyPr/>
          <a:lstStyle/>
          <a:p>
            <a:pPr lvl="0"/>
            <a:r>
              <a:rPr lang="en-US" altLang="ko-KR" dirty="0"/>
              <a:t>FLRA: A Reference Architecture for Federated Learning Systems</a:t>
            </a: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3754874"/>
          </a:xfrm>
          <a:prstGeom prst="rect">
            <a:avLst/>
          </a:prstGeom>
        </p:spPr>
        <p:txBody>
          <a:bodyPr wrap="square">
            <a:spAutoFit/>
          </a:bodyPr>
          <a:lstStyle/>
          <a:p>
            <a:r>
              <a:rPr lang="en-US" altLang="ko-KR" sz="1400" dirty="0"/>
              <a:t>FLRA: A Reference Architecture for Federated Learning Systems, </a:t>
            </a:r>
            <a:r>
              <a:rPr lang="en-US" altLang="ko-KR" sz="1400" dirty="0">
                <a:hlinkClick r:id="rId4"/>
              </a:rPr>
              <a:t>https://arxiv.org/abs/2106.11570</a:t>
            </a:r>
            <a:endParaRPr lang="en-US" altLang="ko-KR" sz="1400" dirty="0"/>
          </a:p>
          <a:p>
            <a:endParaRPr lang="en-US" altLang="ko-KR" sz="1400" dirty="0"/>
          </a:p>
          <a:p>
            <a:r>
              <a:rPr lang="en-US" altLang="ko-KR" sz="1400" dirty="0">
                <a:solidFill>
                  <a:srgbClr val="0000FF"/>
                </a:solidFill>
              </a:rPr>
              <a:t>Local model training. </a:t>
            </a:r>
          </a:p>
          <a:p>
            <a:r>
              <a:rPr lang="en-US" altLang="ko-KR" sz="1400" dirty="0">
                <a:solidFill>
                  <a:srgbClr val="0000FF"/>
                </a:solidFill>
              </a:rPr>
              <a:t>Once the client receives the job from the central server, the model trainer component performs model training based on configured hyperparameters (number of epochs, learning rate, etc.). </a:t>
            </a:r>
            <a:r>
              <a:rPr lang="en-US" altLang="ko-KR" sz="1400" dirty="0"/>
              <a:t>In the standard federated learning training process proposed by McMahan in [28], only model parameters (i.e., weight/gradient) are mentioned to be sent from the central server, whereas in this reference architecture, the models include not only the model parameters but also the hyperparameters. </a:t>
            </a:r>
          </a:p>
          <a:p>
            <a:endParaRPr lang="en-US" altLang="ko-KR" sz="1400" dirty="0"/>
          </a:p>
          <a:p>
            <a:r>
              <a:rPr lang="en-US" altLang="ko-KR" sz="1400" dirty="0">
                <a:solidFill>
                  <a:srgbClr val="FF0000"/>
                </a:solidFill>
              </a:rPr>
              <a:t>Model evaluation. </a:t>
            </a:r>
          </a:p>
          <a:p>
            <a:r>
              <a:rPr lang="en-US" altLang="ko-KR" sz="1400" dirty="0">
                <a:solidFill>
                  <a:srgbClr val="FF0000"/>
                </a:solidFill>
              </a:rPr>
              <a:t>The local model evaluator component measures the performance of the local model and uploads the model to the model aggregator on the central server if the performance requirement is met. </a:t>
            </a:r>
            <a:r>
              <a:rPr lang="en-US" altLang="ko-KR" sz="1400" dirty="0"/>
              <a:t>In distributed machine learning systems, the performance evaluation on client devices is not conducted locally, and only the aggregated server model is evaluated. However, for federated learning systems, local model performance evaluation is </a:t>
            </a:r>
            <a:r>
              <a:rPr lang="en-US" altLang="ko-KR" sz="1400" dirty="0">
                <a:solidFill>
                  <a:srgbClr val="FF0000"/>
                </a:solidFill>
              </a:rPr>
              <a:t>required for system operations such as client selection, model co-versioning, contributions calculation, incentive provision, client clustering, etc.</a:t>
            </a:r>
          </a:p>
        </p:txBody>
      </p:sp>
      <p:sp>
        <p:nvSpPr>
          <p:cNvPr id="8" name="직사각형 7">
            <a:extLst>
              <a:ext uri="{FF2B5EF4-FFF2-40B4-BE49-F238E27FC236}">
                <a16:creationId xmlns:a16="http://schemas.microsoft.com/office/drawing/2014/main" id="{A04ECCB7-1C93-5745-761E-F70BC35DA158}"/>
              </a:ext>
            </a:extLst>
          </p:cNvPr>
          <p:cNvSpPr/>
          <p:nvPr/>
        </p:nvSpPr>
        <p:spPr>
          <a:xfrm>
            <a:off x="2843808" y="5157631"/>
            <a:ext cx="4752528" cy="3077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D78CE3F9-5E4D-780D-3EC6-BFF1D8F4CE9C}"/>
              </a:ext>
            </a:extLst>
          </p:cNvPr>
          <p:cNvSpPr/>
          <p:nvPr/>
        </p:nvSpPr>
        <p:spPr>
          <a:xfrm>
            <a:off x="2843808" y="4918810"/>
            <a:ext cx="4752528" cy="19808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8B15FE4B-E677-5D59-E484-43655B1A219E}"/>
              </a:ext>
            </a:extLst>
          </p:cNvPr>
          <p:cNvSpPr/>
          <p:nvPr/>
        </p:nvSpPr>
        <p:spPr>
          <a:xfrm>
            <a:off x="2843808" y="5517671"/>
            <a:ext cx="4752528" cy="30777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02839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233D5F4A-CEE2-057A-43ED-43C5C8A4C277}"/>
              </a:ext>
            </a:extLst>
          </p:cNvPr>
          <p:cNvPicPr>
            <a:picLocks noChangeAspect="1"/>
          </p:cNvPicPr>
          <p:nvPr/>
        </p:nvPicPr>
        <p:blipFill>
          <a:blip r:embed="rId3"/>
          <a:stretch>
            <a:fillRect/>
          </a:stretch>
        </p:blipFill>
        <p:spPr>
          <a:xfrm>
            <a:off x="1893682" y="3135585"/>
            <a:ext cx="6467475" cy="3533775"/>
          </a:xfrm>
          <a:prstGeom prst="rect">
            <a:avLst/>
          </a:prstGeom>
        </p:spPr>
      </p:pic>
      <p:sp>
        <p:nvSpPr>
          <p:cNvPr id="2" name="내용 개체 틀 1"/>
          <p:cNvSpPr>
            <a:spLocks noGrp="1"/>
          </p:cNvSpPr>
          <p:nvPr>
            <p:ph idx="1"/>
          </p:nvPr>
        </p:nvSpPr>
        <p:spPr>
          <a:xfrm>
            <a:off x="265240" y="288010"/>
            <a:ext cx="8617926" cy="400047"/>
          </a:xfrm>
        </p:spPr>
        <p:txBody>
          <a:bodyPr/>
          <a:lstStyle/>
          <a:p>
            <a:pPr lvl="0"/>
            <a:r>
              <a:rPr lang="en-US" altLang="ko-KR" dirty="0"/>
              <a:t>FLRA: A Reference Architecture for Federated Learning Systems</a:t>
            </a: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2246769"/>
          </a:xfrm>
          <a:prstGeom prst="rect">
            <a:avLst/>
          </a:prstGeom>
        </p:spPr>
        <p:txBody>
          <a:bodyPr wrap="square">
            <a:spAutoFit/>
          </a:bodyPr>
          <a:lstStyle/>
          <a:p>
            <a:r>
              <a:rPr lang="en-US" altLang="ko-KR" sz="1400" dirty="0"/>
              <a:t>FLRA: A Reference Architecture for Federated Learning Systems, </a:t>
            </a:r>
            <a:r>
              <a:rPr lang="en-US" altLang="ko-KR" sz="1400" dirty="0">
                <a:hlinkClick r:id="rId4"/>
              </a:rPr>
              <a:t>https://arxiv.org/abs/2106.11570</a:t>
            </a:r>
            <a:endParaRPr lang="en-US" altLang="ko-KR" sz="1400" dirty="0"/>
          </a:p>
          <a:p>
            <a:endParaRPr lang="en-US" altLang="ko-KR" sz="1400" dirty="0"/>
          </a:p>
          <a:p>
            <a:r>
              <a:rPr lang="en-US" altLang="ko-KR" sz="1400" dirty="0"/>
              <a:t>this technique is particularly relevant when faced with </a:t>
            </a:r>
            <a:r>
              <a:rPr lang="en-US" altLang="ko-KR" sz="1400" dirty="0" err="1"/>
              <a:t>nonIID</a:t>
            </a:r>
            <a:r>
              <a:rPr lang="en-US" altLang="ko-KR" sz="1400" dirty="0"/>
              <a:t> data which can </a:t>
            </a:r>
            <a:r>
              <a:rPr lang="en-US" altLang="ko-KR" sz="1400" dirty="0">
                <a:solidFill>
                  <a:srgbClr val="FF0000"/>
                </a:solidFill>
              </a:rPr>
              <a:t>produce </a:t>
            </a:r>
            <a:r>
              <a:rPr lang="en-US" altLang="ko-KR" sz="1400" dirty="0" err="1">
                <a:solidFill>
                  <a:srgbClr val="FF0000"/>
                </a:solidFill>
              </a:rPr>
              <a:t>personalised</a:t>
            </a:r>
            <a:r>
              <a:rPr lang="en-US" altLang="ko-KR" sz="1400" dirty="0">
                <a:solidFill>
                  <a:srgbClr val="FF0000"/>
                </a:solidFill>
              </a:rPr>
              <a:t> model that may outperform the best possible shared global model </a:t>
            </a:r>
            <a:r>
              <a:rPr lang="en-US" altLang="ko-KR" sz="1400" dirty="0"/>
              <a:t>[18]</a:t>
            </a:r>
          </a:p>
          <a:p>
            <a:endParaRPr lang="en-US" altLang="ko-KR" sz="1400" dirty="0"/>
          </a:p>
          <a:p>
            <a:r>
              <a:rPr lang="en-US" altLang="ko-KR" sz="1400" dirty="0"/>
              <a:t>The conventional design of a federated learning system that relies on a central server to orchestrate the learning process might lead to a single point of failure. A </a:t>
            </a:r>
            <a:r>
              <a:rPr lang="en-US" altLang="ko-KR" sz="1400" dirty="0" err="1"/>
              <a:t>decentralise</a:t>
            </a:r>
            <a:r>
              <a:rPr lang="en-US" altLang="ko-KR" sz="1400" dirty="0"/>
              <a:t> aggregator performs model exchanges and aggregation in </a:t>
            </a:r>
            <a:r>
              <a:rPr lang="en-US" altLang="ko-KR" sz="1400" dirty="0" err="1"/>
              <a:t>decentralised</a:t>
            </a:r>
            <a:r>
              <a:rPr lang="en-US" altLang="ko-KR" sz="1400" dirty="0"/>
              <a:t> manner to improve system reliability. The known uses of </a:t>
            </a:r>
            <a:r>
              <a:rPr lang="en-US" altLang="ko-KR" sz="1400" dirty="0" err="1"/>
              <a:t>decentralised</a:t>
            </a:r>
            <a:r>
              <a:rPr lang="en-US" altLang="ko-KR" sz="1400" dirty="0"/>
              <a:t> aggregator include </a:t>
            </a:r>
            <a:r>
              <a:rPr lang="en-US" altLang="ko-KR" sz="1400" dirty="0" err="1"/>
              <a:t>BrainTorrent</a:t>
            </a:r>
            <a:r>
              <a:rPr lang="en-US" altLang="ko-KR" sz="1400" dirty="0"/>
              <a:t> [31] and </a:t>
            </a:r>
            <a:r>
              <a:rPr lang="en-US" altLang="ko-KR" sz="1400" dirty="0" err="1"/>
              <a:t>FedPGA</a:t>
            </a:r>
            <a:r>
              <a:rPr lang="en-US" altLang="ko-KR" sz="1400" dirty="0"/>
              <a:t> [15]. </a:t>
            </a:r>
            <a:r>
              <a:rPr lang="en-US" altLang="ko-KR" sz="1400" dirty="0">
                <a:solidFill>
                  <a:srgbClr val="FF0000"/>
                </a:solidFill>
              </a:rPr>
              <a:t>Blockchain can be employed as a </a:t>
            </a:r>
            <a:r>
              <a:rPr lang="en-US" altLang="ko-KR" sz="1400" dirty="0" err="1">
                <a:solidFill>
                  <a:srgbClr val="FF0000"/>
                </a:solidFill>
              </a:rPr>
              <a:t>decentralised</a:t>
            </a:r>
            <a:r>
              <a:rPr lang="en-US" altLang="ko-KR" sz="1400" dirty="0">
                <a:solidFill>
                  <a:srgbClr val="FF0000"/>
                </a:solidFill>
              </a:rPr>
              <a:t> solution for federated learning systems. </a:t>
            </a:r>
          </a:p>
        </p:txBody>
      </p:sp>
      <p:sp>
        <p:nvSpPr>
          <p:cNvPr id="14" name="직사각형 13">
            <a:extLst>
              <a:ext uri="{FF2B5EF4-FFF2-40B4-BE49-F238E27FC236}">
                <a16:creationId xmlns:a16="http://schemas.microsoft.com/office/drawing/2014/main" id="{0E46830D-F6A5-3C03-7847-38ACC73576CA}"/>
              </a:ext>
            </a:extLst>
          </p:cNvPr>
          <p:cNvSpPr/>
          <p:nvPr/>
        </p:nvSpPr>
        <p:spPr>
          <a:xfrm>
            <a:off x="3491880" y="5079801"/>
            <a:ext cx="4896544" cy="4737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A0DCC94E-4CD2-93B5-4740-E8E8A0C46632}"/>
              </a:ext>
            </a:extLst>
          </p:cNvPr>
          <p:cNvSpPr/>
          <p:nvPr/>
        </p:nvSpPr>
        <p:spPr>
          <a:xfrm>
            <a:off x="3491880" y="3165907"/>
            <a:ext cx="4896544" cy="4737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55422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dirty="0"/>
              <a:t>FLRA: A Reference Architecture for Federated Learning Systems</a:t>
            </a: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1169551"/>
          </a:xfrm>
          <a:prstGeom prst="rect">
            <a:avLst/>
          </a:prstGeom>
        </p:spPr>
        <p:txBody>
          <a:bodyPr wrap="square">
            <a:spAutoFit/>
          </a:bodyPr>
          <a:lstStyle/>
          <a:p>
            <a:r>
              <a:rPr lang="en-US" altLang="ko-KR" sz="1400" dirty="0"/>
              <a:t>FLRA: A Reference Architecture for Federated Learning Systems, </a:t>
            </a:r>
            <a:r>
              <a:rPr lang="en-US" altLang="ko-KR" sz="1400" dirty="0">
                <a:hlinkClick r:id="rId3"/>
              </a:rPr>
              <a:t>https://arxiv.org/abs/2106.11570</a:t>
            </a:r>
            <a:endParaRPr lang="en-US" altLang="ko-KR" sz="1400" dirty="0"/>
          </a:p>
          <a:p>
            <a:endParaRPr lang="en-US" altLang="ko-KR" sz="1400" dirty="0"/>
          </a:p>
          <a:p>
            <a:r>
              <a:rPr lang="en-US" altLang="ko-KR" sz="1400" dirty="0">
                <a:solidFill>
                  <a:srgbClr val="FF0000"/>
                </a:solidFill>
              </a:rPr>
              <a:t>The incentive registry component maintains all the client devices’ incentives based on their contributions and agreed rates to motivate clients to contribute to the training. Blockchain </a:t>
            </a:r>
            <a:r>
              <a:rPr lang="en-US" altLang="ko-KR" sz="1400" dirty="0"/>
              <a:t>has been leveraged in </a:t>
            </a:r>
            <a:r>
              <a:rPr lang="en-US" altLang="ko-KR" sz="1400" dirty="0" err="1"/>
              <a:t>FLChain</a:t>
            </a:r>
            <a:r>
              <a:rPr lang="en-US" altLang="ko-KR" sz="1400" dirty="0"/>
              <a:t> [3] and </a:t>
            </a:r>
            <a:r>
              <a:rPr lang="en-US" altLang="ko-KR" sz="1400" dirty="0" err="1"/>
              <a:t>DeepChain</a:t>
            </a:r>
            <a:r>
              <a:rPr lang="en-US" altLang="ko-KR" sz="1400" dirty="0"/>
              <a:t> [36] to build a incentive registry. </a:t>
            </a:r>
          </a:p>
        </p:txBody>
      </p:sp>
      <p:pic>
        <p:nvPicPr>
          <p:cNvPr id="5" name="그림 4">
            <a:extLst>
              <a:ext uri="{FF2B5EF4-FFF2-40B4-BE49-F238E27FC236}">
                <a16:creationId xmlns:a16="http://schemas.microsoft.com/office/drawing/2014/main" id="{2F79062C-F771-001E-261D-E651A1E771D5}"/>
              </a:ext>
            </a:extLst>
          </p:cNvPr>
          <p:cNvPicPr>
            <a:picLocks noChangeAspect="1"/>
          </p:cNvPicPr>
          <p:nvPr/>
        </p:nvPicPr>
        <p:blipFill>
          <a:blip r:embed="rId4"/>
          <a:stretch>
            <a:fillRect/>
          </a:stretch>
        </p:blipFill>
        <p:spPr>
          <a:xfrm>
            <a:off x="467544" y="2492896"/>
            <a:ext cx="8152558" cy="2592288"/>
          </a:xfrm>
          <a:prstGeom prst="rect">
            <a:avLst/>
          </a:prstGeom>
        </p:spPr>
      </p:pic>
      <p:sp>
        <p:nvSpPr>
          <p:cNvPr id="8" name="직사각형 7">
            <a:extLst>
              <a:ext uri="{FF2B5EF4-FFF2-40B4-BE49-F238E27FC236}">
                <a16:creationId xmlns:a16="http://schemas.microsoft.com/office/drawing/2014/main" id="{03495CDB-00BA-BB2D-834F-E93DFD55EBC4}"/>
              </a:ext>
            </a:extLst>
          </p:cNvPr>
          <p:cNvSpPr/>
          <p:nvPr/>
        </p:nvSpPr>
        <p:spPr>
          <a:xfrm>
            <a:off x="3203848" y="3717032"/>
            <a:ext cx="5400600"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A0E28D44-9802-5E3E-22C9-70E714BC45D3}"/>
              </a:ext>
            </a:extLst>
          </p:cNvPr>
          <p:cNvSpPr/>
          <p:nvPr/>
        </p:nvSpPr>
        <p:spPr>
          <a:xfrm>
            <a:off x="3203848" y="2591112"/>
            <a:ext cx="5328592" cy="2815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7684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dirty="0"/>
              <a:t>Architectural patterns for FL</a:t>
            </a: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523220"/>
          </a:xfrm>
          <a:prstGeom prst="rect">
            <a:avLst/>
          </a:prstGeom>
        </p:spPr>
        <p:txBody>
          <a:bodyPr wrap="square">
            <a:spAutoFit/>
          </a:bodyPr>
          <a:lstStyle/>
          <a:p>
            <a:pPr algn="l"/>
            <a:r>
              <a:rPr lang="en-US" altLang="ko-KR" sz="1400" b="0" i="0" dirty="0">
                <a:solidFill>
                  <a:srgbClr val="24292F"/>
                </a:solidFill>
                <a:effectLst/>
                <a:latin typeface="+mn-ea"/>
              </a:rPr>
              <a:t>Architectural patterns for the design of federated learning systems, </a:t>
            </a:r>
            <a:r>
              <a:rPr lang="en-US" altLang="ko-KR" sz="1400" b="0" i="0" u="none" strike="noStrike" dirty="0">
                <a:solidFill>
                  <a:srgbClr val="24292F"/>
                </a:solidFill>
                <a:effectLst/>
                <a:latin typeface="+mn-ea"/>
                <a:hlinkClick r:id="rId3"/>
              </a:rPr>
              <a:t>https://arxiv.org/abs/2101.02373</a:t>
            </a:r>
            <a:endParaRPr lang="en-US" altLang="ko-KR" sz="1400" b="0" i="0" dirty="0">
              <a:solidFill>
                <a:srgbClr val="24292F"/>
              </a:solidFill>
              <a:effectLst/>
              <a:latin typeface="+mn-ea"/>
            </a:endParaRPr>
          </a:p>
          <a:p>
            <a:endParaRPr lang="en-US" altLang="ko-KR" sz="1400" dirty="0">
              <a:latin typeface="+mn-ea"/>
            </a:endParaRPr>
          </a:p>
        </p:txBody>
      </p:sp>
      <p:pic>
        <p:nvPicPr>
          <p:cNvPr id="3074" name="Picture 2" descr="image">
            <a:extLst>
              <a:ext uri="{FF2B5EF4-FFF2-40B4-BE49-F238E27FC236}">
                <a16:creationId xmlns:a16="http://schemas.microsoft.com/office/drawing/2014/main" id="{C63E5BA2-1C3C-6984-0D86-8E3416E2E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84547"/>
            <a:ext cx="9144000" cy="548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792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dirty="0"/>
              <a:t>Blockchain-based trustworthy federated learning architecture</a:t>
            </a: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2677656"/>
          </a:xfrm>
          <a:prstGeom prst="rect">
            <a:avLst/>
          </a:prstGeom>
        </p:spPr>
        <p:txBody>
          <a:bodyPr wrap="square">
            <a:spAutoFit/>
          </a:bodyPr>
          <a:lstStyle/>
          <a:p>
            <a:pPr algn="l"/>
            <a:r>
              <a:rPr lang="en-US" altLang="ko-KR" sz="1400" b="0" i="0" dirty="0">
                <a:solidFill>
                  <a:srgbClr val="24292F"/>
                </a:solidFill>
                <a:effectLst/>
                <a:latin typeface="+mn-ea"/>
              </a:rPr>
              <a:t>Towards Trustworthy AI: Blockchain-based Architecture Design for Accountability and Fairness of Federated Learning Systems, </a:t>
            </a:r>
            <a:r>
              <a:rPr lang="en-US" altLang="ko-KR" sz="1400" b="0" i="0" dirty="0">
                <a:solidFill>
                  <a:srgbClr val="24292F"/>
                </a:solidFill>
                <a:effectLst/>
                <a:latin typeface="+mn-ea"/>
                <a:hlinkClick r:id="rId3"/>
              </a:rPr>
              <a:t>https://ieeexplore.ieee.org/abstract/document/9686048</a:t>
            </a:r>
            <a:r>
              <a:rPr lang="en-US" altLang="ko-KR" sz="1400" b="0" i="0" dirty="0">
                <a:solidFill>
                  <a:srgbClr val="24292F"/>
                </a:solidFill>
                <a:effectLst/>
                <a:latin typeface="+mn-ea"/>
              </a:rPr>
              <a:t> </a:t>
            </a:r>
          </a:p>
          <a:p>
            <a:pPr algn="l"/>
            <a:endParaRPr lang="en-US" altLang="ko-KR" sz="1400" dirty="0">
              <a:solidFill>
                <a:srgbClr val="24292F"/>
              </a:solidFill>
              <a:latin typeface="+mn-ea"/>
            </a:endParaRPr>
          </a:p>
          <a:p>
            <a:pPr algn="l"/>
            <a:r>
              <a:rPr lang="en-US" altLang="ko-KR" sz="1400" b="0" i="0" dirty="0">
                <a:solidFill>
                  <a:srgbClr val="24292F"/>
                </a:solidFill>
                <a:effectLst/>
                <a:latin typeface="+mn-ea"/>
                <a:hlinkClick r:id="rId4"/>
              </a:rPr>
              <a:t>https://github.com/Kwangkee/FL/blob/main/FL%40CSIRO.md#towards-trustworthy-ai</a:t>
            </a:r>
            <a:r>
              <a:rPr lang="en-US" altLang="ko-KR" sz="1400" b="0" i="0" dirty="0">
                <a:solidFill>
                  <a:srgbClr val="24292F"/>
                </a:solidFill>
                <a:effectLst/>
                <a:latin typeface="+mn-ea"/>
              </a:rPr>
              <a:t> </a:t>
            </a:r>
          </a:p>
          <a:p>
            <a:pPr marL="285750" indent="-285750" algn="l">
              <a:buFontTx/>
              <a:buChar char="-"/>
            </a:pPr>
            <a:r>
              <a:rPr lang="en-US" altLang="ko-KR" sz="1400" b="0" i="0" dirty="0">
                <a:solidFill>
                  <a:srgbClr val="24292F"/>
                </a:solidFill>
                <a:effectLst/>
                <a:latin typeface="+mn-ea"/>
              </a:rPr>
              <a:t>However, federated learning systems struggle to achieve and embody responsible AI principles. In particular, federated learning systems face accountability and fairness challenges due to multi-stakeholder involvement and heterogeneity in client data distribution. To enhance the accountability and fairness of federated learning systems, we present a blockchain-based trustworthy federated learning architecture.</a:t>
            </a:r>
          </a:p>
          <a:p>
            <a:pPr marL="285750" indent="-285750" algn="l">
              <a:buFontTx/>
              <a:buChar char="-"/>
            </a:pPr>
            <a:r>
              <a:rPr lang="en-US" altLang="ko-KR" sz="1400" b="0" i="0" dirty="0">
                <a:solidFill>
                  <a:srgbClr val="24292F"/>
                </a:solidFill>
                <a:effectLst/>
                <a:latin typeface="+mn-ea"/>
              </a:rPr>
              <a:t>We designed the architecture based on a reference architecture for federated learning system named FLRA [6]. </a:t>
            </a:r>
            <a:r>
              <a:rPr lang="en-US" altLang="ko-KR" sz="1400" b="0" i="0" dirty="0">
                <a:solidFill>
                  <a:srgbClr val="24292F"/>
                </a:solidFill>
                <a:effectLst/>
                <a:latin typeface="+mn-ea"/>
                <a:hlinkClick r:id="rId5"/>
              </a:rPr>
              <a:t>https://arxiv.org/abs/2106.11570</a:t>
            </a:r>
            <a:r>
              <a:rPr lang="en-US" altLang="ko-KR" sz="1400" b="0" i="0" dirty="0">
                <a:solidFill>
                  <a:srgbClr val="24292F"/>
                </a:solidFill>
                <a:effectLst/>
                <a:latin typeface="+mn-ea"/>
              </a:rPr>
              <a:t> </a:t>
            </a:r>
          </a:p>
          <a:p>
            <a:endParaRPr lang="en-US" altLang="ko-KR" sz="1400" dirty="0">
              <a:latin typeface="+mn-ea"/>
            </a:endParaRPr>
          </a:p>
        </p:txBody>
      </p:sp>
      <p:pic>
        <p:nvPicPr>
          <p:cNvPr id="2050" name="Picture 2" descr="image">
            <a:extLst>
              <a:ext uri="{FF2B5EF4-FFF2-40B4-BE49-F238E27FC236}">
                <a16:creationId xmlns:a16="http://schemas.microsoft.com/office/drawing/2014/main" id="{BBABDFC6-B15E-0E0F-0DFC-3CFBD45F3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442360"/>
            <a:ext cx="9144000"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123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dirty="0"/>
              <a:t>BCFL</a:t>
            </a:r>
          </a:p>
        </p:txBody>
      </p:sp>
      <p:sp>
        <p:nvSpPr>
          <p:cNvPr id="27" name="직사각형 26"/>
          <p:cNvSpPr/>
          <p:nvPr/>
        </p:nvSpPr>
        <p:spPr>
          <a:xfrm>
            <a:off x="251520" y="764704"/>
            <a:ext cx="8352928" cy="5909310"/>
          </a:xfrm>
          <a:prstGeom prst="rect">
            <a:avLst/>
          </a:prstGeom>
        </p:spPr>
        <p:txBody>
          <a:bodyPr wrap="square">
            <a:spAutoFit/>
          </a:bodyPr>
          <a:lstStyle/>
          <a:p>
            <a:pPr algn="l"/>
            <a:r>
              <a:rPr lang="en-US" altLang="ko-KR" sz="1400" b="0" i="0" dirty="0">
                <a:solidFill>
                  <a:srgbClr val="24292F"/>
                </a:solidFill>
                <a:effectLst/>
                <a:latin typeface="+mn-ea"/>
              </a:rPr>
              <a:t>2CP: Decentralized Protocols to Transparently Evaluate </a:t>
            </a:r>
            <a:r>
              <a:rPr lang="en-US" altLang="ko-KR" sz="1400" b="0" i="0" dirty="0" err="1">
                <a:solidFill>
                  <a:srgbClr val="24292F"/>
                </a:solidFill>
                <a:effectLst/>
                <a:latin typeface="+mn-ea"/>
              </a:rPr>
              <a:t>Contributivity</a:t>
            </a:r>
            <a:r>
              <a:rPr lang="en-US" altLang="ko-KR" sz="1400" b="0" i="0" dirty="0">
                <a:solidFill>
                  <a:srgbClr val="24292F"/>
                </a:solidFill>
                <a:effectLst/>
                <a:latin typeface="+mn-ea"/>
              </a:rPr>
              <a:t> in Blockchain Federated Learning Environments, </a:t>
            </a:r>
            <a:r>
              <a:rPr lang="en-US" altLang="ko-KR" sz="1400" b="0" i="0" dirty="0">
                <a:solidFill>
                  <a:srgbClr val="24292F"/>
                </a:solidFill>
                <a:effectLst/>
                <a:latin typeface="+mn-ea"/>
                <a:hlinkClick r:id="rId3"/>
              </a:rPr>
              <a:t>https://arxiv.org/abs/2011.07516</a:t>
            </a:r>
            <a:r>
              <a:rPr lang="en-US" altLang="ko-KR" sz="1400" b="0" i="0" dirty="0">
                <a:solidFill>
                  <a:srgbClr val="24292F"/>
                </a:solidFill>
                <a:effectLst/>
                <a:latin typeface="+mn-ea"/>
              </a:rPr>
              <a:t> </a:t>
            </a:r>
          </a:p>
          <a:p>
            <a:pPr algn="l"/>
            <a:endParaRPr lang="en-US" altLang="ko-KR" sz="1400" dirty="0">
              <a:solidFill>
                <a:srgbClr val="24292F"/>
              </a:solidFill>
              <a:latin typeface="+mn-ea"/>
            </a:endParaRPr>
          </a:p>
          <a:p>
            <a:r>
              <a:rPr lang="ko-KR" altLang="en-US" sz="1400" dirty="0">
                <a:latin typeface="+mn-ea"/>
                <a:ea typeface="맑은 고딕" panose="020B0503020000020004" pitchFamily="50" charset="-127"/>
              </a:rPr>
              <a:t>문제정의 </a:t>
            </a:r>
            <a:endParaRPr lang="en-US" altLang="ko-KR" sz="1400" dirty="0">
              <a:latin typeface="+mn-ea"/>
              <a:ea typeface="맑은 고딕" panose="020B0503020000020004" pitchFamily="50" charset="-127"/>
            </a:endParaRPr>
          </a:p>
          <a:p>
            <a:pPr marL="285750" indent="-285750">
              <a:buFont typeface="Wingdings" panose="05000000000000000000" pitchFamily="2" charset="2"/>
              <a:buChar char="§"/>
            </a:pPr>
            <a:r>
              <a:rPr lang="en-US" altLang="ko-KR" sz="1400" b="1" dirty="0">
                <a:solidFill>
                  <a:srgbClr val="FF0000"/>
                </a:solidFill>
                <a:latin typeface="맑은 고딕" panose="020B0503020000020004" pitchFamily="50" charset="-127"/>
                <a:ea typeface="맑은 고딕" panose="020B0503020000020004" pitchFamily="50" charset="-127"/>
              </a:rPr>
              <a:t>Cross-device FL</a:t>
            </a:r>
            <a:r>
              <a:rPr lang="en-US" altLang="ko-KR" sz="1400" b="1" dirty="0">
                <a:solidFill>
                  <a:srgbClr val="FF0000"/>
                </a:solidFill>
                <a:latin typeface="+mn-ea"/>
                <a:ea typeface="맑은 고딕" panose="020B0503020000020004" pitchFamily="50" charset="-127"/>
              </a:rPr>
              <a:t> </a:t>
            </a:r>
            <a:r>
              <a:rPr lang="en-US" altLang="ko-KR" sz="1400" dirty="0">
                <a:solidFill>
                  <a:srgbClr val="FF0000"/>
                </a:solidFill>
                <a:latin typeface="+mn-ea"/>
                <a:ea typeface="맑은 고딕" panose="020B0503020000020004" pitchFamily="50" charset="-127"/>
              </a:rPr>
              <a:t>scenario == Crowdsource Setting</a:t>
            </a:r>
          </a:p>
          <a:p>
            <a:pPr marL="457200" indent="-317500">
              <a:buSzPts val="1400"/>
              <a:buFont typeface="Malgun Gothic"/>
              <a:buChar char="-"/>
            </a:pPr>
            <a:r>
              <a:rPr lang="en-US" altLang="ko-KR" sz="1400" dirty="0">
                <a:solidFill>
                  <a:schemeClr val="dk1"/>
                </a:solidFill>
                <a:latin typeface="+mn-ea"/>
                <a:ea typeface="+mn-ea"/>
                <a:cs typeface="+mn-cs"/>
              </a:rPr>
              <a:t>Initial Model, </a:t>
            </a:r>
            <a:r>
              <a:rPr lang="ko-KR" altLang="en-US" sz="1400" dirty="0">
                <a:solidFill>
                  <a:schemeClr val="dk1"/>
                </a:solidFill>
                <a:latin typeface="+mn-ea"/>
                <a:ea typeface="+mn-ea"/>
                <a:cs typeface="+mn-cs"/>
              </a:rPr>
              <a:t>검증용 테스트셋 </a:t>
            </a:r>
            <a:r>
              <a:rPr lang="en-US" altLang="ko-KR" sz="1400" dirty="0">
                <a:solidFill>
                  <a:schemeClr val="dk1"/>
                </a:solidFill>
                <a:latin typeface="+mn-ea"/>
                <a:ea typeface="+mn-ea"/>
                <a:cs typeface="+mn-cs"/>
              </a:rPr>
              <a:t>(Validation/Evaluation Dataset) </a:t>
            </a:r>
            <a:r>
              <a:rPr lang="ko-KR" altLang="en-US" sz="1400" dirty="0">
                <a:solidFill>
                  <a:schemeClr val="dk1"/>
                </a:solidFill>
                <a:latin typeface="+mn-ea"/>
                <a:ea typeface="+mn-ea"/>
                <a:cs typeface="+mn-cs"/>
              </a:rPr>
              <a:t>필요</a:t>
            </a:r>
            <a:r>
              <a:rPr lang="en-US" altLang="ko-KR" sz="1400" dirty="0">
                <a:solidFill>
                  <a:schemeClr val="dk1"/>
                </a:solidFill>
                <a:latin typeface="+mn-ea"/>
                <a:ea typeface="+mn-ea"/>
                <a:cs typeface="+mn-cs"/>
              </a:rPr>
              <a:t> </a:t>
            </a:r>
          </a:p>
          <a:p>
            <a:pPr marL="457200" indent="-317500">
              <a:buSzPts val="1400"/>
              <a:buFont typeface="Malgun Gothic"/>
              <a:buChar char="-"/>
            </a:pPr>
            <a:r>
              <a:rPr lang="en-US" altLang="ko-KR" sz="1400" dirty="0">
                <a:solidFill>
                  <a:schemeClr val="dk1"/>
                </a:solidFill>
                <a:latin typeface="+mn-ea"/>
                <a:ea typeface="+mn-ea"/>
                <a:cs typeface="+mn-cs"/>
              </a:rPr>
              <a:t>(</a:t>
            </a:r>
            <a:r>
              <a:rPr lang="ko-KR" altLang="en-US" sz="1400" dirty="0">
                <a:solidFill>
                  <a:schemeClr val="dk1"/>
                </a:solidFill>
                <a:latin typeface="+mn-ea"/>
                <a:ea typeface="+mn-ea"/>
                <a:cs typeface="+mn-cs"/>
              </a:rPr>
              <a:t>최소 하나 이상의</a:t>
            </a:r>
            <a:r>
              <a:rPr lang="en-US" altLang="ko-KR" sz="1400" dirty="0">
                <a:solidFill>
                  <a:schemeClr val="dk1"/>
                </a:solidFill>
                <a:latin typeface="+mn-ea"/>
                <a:ea typeface="+mn-ea"/>
                <a:cs typeface="+mn-cs"/>
              </a:rPr>
              <a:t>)</a:t>
            </a:r>
            <a:r>
              <a:rPr lang="ko-KR" altLang="en-US" sz="1400" dirty="0">
                <a:solidFill>
                  <a:schemeClr val="dk1"/>
                </a:solidFill>
                <a:latin typeface="+mn-ea"/>
                <a:ea typeface="+mn-ea"/>
                <a:cs typeface="+mn-cs"/>
              </a:rPr>
              <a:t> </a:t>
            </a:r>
            <a:r>
              <a:rPr lang="en-US" altLang="ko-KR" sz="1400" dirty="0">
                <a:solidFill>
                  <a:schemeClr val="dk1"/>
                </a:solidFill>
                <a:latin typeface="+mn-ea"/>
                <a:ea typeface="+mn-ea"/>
                <a:cs typeface="+mn-cs"/>
              </a:rPr>
              <a:t>Evaluator/Validator/Aggregator </a:t>
            </a:r>
            <a:r>
              <a:rPr lang="ko-KR" altLang="en-US" sz="1400" dirty="0">
                <a:solidFill>
                  <a:schemeClr val="dk1"/>
                </a:solidFill>
                <a:latin typeface="+mn-ea"/>
                <a:ea typeface="+mn-ea"/>
                <a:cs typeface="+mn-cs"/>
              </a:rPr>
              <a:t>필요</a:t>
            </a:r>
            <a:endParaRPr lang="en-US" altLang="ko-KR" sz="1400" dirty="0">
              <a:solidFill>
                <a:schemeClr val="dk1"/>
              </a:solidFill>
              <a:latin typeface="+mn-ea"/>
              <a:ea typeface="+mn-ea"/>
              <a:cs typeface="+mn-cs"/>
            </a:endParaRPr>
          </a:p>
          <a:p>
            <a:pPr marL="457200" indent="-317500">
              <a:buSzPts val="1400"/>
              <a:buFont typeface="Malgun Gothic"/>
              <a:buChar char="-"/>
            </a:pPr>
            <a:r>
              <a:rPr lang="ko-KR" altLang="en-US" sz="1400" dirty="0">
                <a:solidFill>
                  <a:schemeClr val="dk1"/>
                </a:solidFill>
                <a:latin typeface="+mn-ea"/>
                <a:ea typeface="+mn-ea"/>
                <a:cs typeface="+mn-cs"/>
              </a:rPr>
              <a:t>검증 가능한 테스트셋</a:t>
            </a:r>
            <a:r>
              <a:rPr lang="en-US" altLang="ko-KR" sz="1400" dirty="0">
                <a:solidFill>
                  <a:schemeClr val="dk1"/>
                </a:solidFill>
                <a:latin typeface="+mn-ea"/>
                <a:ea typeface="+mn-ea"/>
                <a:cs typeface="+mn-cs"/>
              </a:rPr>
              <a:t> (highly accurate holdout test set) </a:t>
            </a:r>
            <a:r>
              <a:rPr lang="ko-KR" altLang="en-US" sz="1400" dirty="0">
                <a:solidFill>
                  <a:schemeClr val="dk1"/>
                </a:solidFill>
                <a:latin typeface="+mn-ea"/>
                <a:ea typeface="+mn-ea"/>
                <a:cs typeface="+mn-cs"/>
              </a:rPr>
              <a:t>과 </a:t>
            </a:r>
            <a:r>
              <a:rPr lang="en-US" altLang="ko-KR" sz="1400" dirty="0">
                <a:solidFill>
                  <a:schemeClr val="dk1"/>
                </a:solidFill>
                <a:latin typeface="+mn-ea"/>
                <a:ea typeface="+mn-ea"/>
                <a:cs typeface="+mn-cs"/>
              </a:rPr>
              <a:t>performance evaluation metric </a:t>
            </a:r>
            <a:r>
              <a:rPr lang="ko-KR" altLang="en-US" sz="1400" dirty="0">
                <a:solidFill>
                  <a:schemeClr val="dk1"/>
                </a:solidFill>
                <a:latin typeface="+mn-ea"/>
                <a:ea typeface="+mn-ea"/>
                <a:cs typeface="+mn-cs"/>
              </a:rPr>
              <a:t>필요 </a:t>
            </a:r>
            <a:r>
              <a:rPr lang="en-US" altLang="ko-KR" sz="1400" dirty="0">
                <a:solidFill>
                  <a:schemeClr val="dk1"/>
                </a:solidFill>
                <a:latin typeface="+mn-ea"/>
                <a:ea typeface="+mn-ea"/>
                <a:cs typeface="+mn-cs"/>
              </a:rPr>
              <a:t>: Shapley value in </a:t>
            </a:r>
            <a:r>
              <a:rPr lang="en-US" altLang="ko-KR" sz="1400" dirty="0" err="1">
                <a:solidFill>
                  <a:schemeClr val="dk1"/>
                </a:solidFill>
                <a:latin typeface="+mn-ea"/>
                <a:ea typeface="+mn-ea"/>
                <a:cs typeface="+mn-cs"/>
              </a:rPr>
              <a:t>FedCoin</a:t>
            </a:r>
            <a:r>
              <a:rPr lang="en-US" altLang="ko-KR" sz="1400" dirty="0">
                <a:solidFill>
                  <a:schemeClr val="dk1"/>
                </a:solidFill>
                <a:latin typeface="+mn-ea"/>
                <a:ea typeface="+mn-ea"/>
                <a:cs typeface="+mn-cs"/>
              </a:rPr>
              <a:t>, </a:t>
            </a:r>
            <a:r>
              <a:rPr lang="en-US" altLang="ko-KR" sz="1400" dirty="0" err="1">
                <a:solidFill>
                  <a:schemeClr val="dk1"/>
                </a:solidFill>
                <a:latin typeface="+mn-ea"/>
                <a:ea typeface="+mn-ea"/>
                <a:cs typeface="+mn-cs"/>
              </a:rPr>
              <a:t>contributivity</a:t>
            </a:r>
            <a:r>
              <a:rPr lang="en-US" altLang="ko-KR" sz="1400" dirty="0">
                <a:solidFill>
                  <a:schemeClr val="dk1"/>
                </a:solidFill>
                <a:latin typeface="+mn-ea"/>
                <a:ea typeface="+mn-ea"/>
                <a:cs typeface="+mn-cs"/>
              </a:rPr>
              <a:t> in 2CP, etc.</a:t>
            </a:r>
          </a:p>
          <a:p>
            <a:pPr marL="285750" indent="-285750">
              <a:buFontTx/>
              <a:buChar char="-"/>
            </a:pPr>
            <a:endParaRPr lang="en-US" altLang="ko-KR" sz="1400" dirty="0">
              <a:latin typeface="+mn-ea"/>
              <a:ea typeface="맑은 고딕" panose="020B0503020000020004" pitchFamily="50" charset="-127"/>
            </a:endParaRPr>
          </a:p>
          <a:p>
            <a:pPr marL="285750" indent="-285750" algn="l" rtl="0" eaLnBrk="1" fontAlgn="t" latinLnBrk="1" hangingPunct="1">
              <a:spcBef>
                <a:spcPts val="0"/>
              </a:spcBef>
              <a:spcAft>
                <a:spcPts val="0"/>
              </a:spcAft>
              <a:buFont typeface="Wingdings" panose="05000000000000000000" pitchFamily="2" charset="2"/>
              <a:buChar char="§"/>
            </a:pPr>
            <a:r>
              <a:rPr lang="en-US" altLang="ko-KR" sz="1400" b="1" i="0" u="none" strike="noStrike" kern="1200" dirty="0">
                <a:solidFill>
                  <a:srgbClr val="0000FF"/>
                </a:solidFill>
                <a:effectLst/>
                <a:latin typeface="맑은 고딕" panose="020B0503020000020004" pitchFamily="50" charset="-127"/>
                <a:ea typeface="맑은 고딕" panose="020B0503020000020004" pitchFamily="50" charset="-127"/>
              </a:rPr>
              <a:t>Cross-Silo FL scenario </a:t>
            </a:r>
            <a:r>
              <a:rPr lang="en-US" altLang="ko-KR" sz="1400" dirty="0">
                <a:solidFill>
                  <a:srgbClr val="0000FF"/>
                </a:solidFill>
                <a:latin typeface="+mn-ea"/>
                <a:ea typeface="맑은 고딕" panose="020B0503020000020004" pitchFamily="50" charset="-127"/>
              </a:rPr>
              <a:t>== </a:t>
            </a:r>
            <a:r>
              <a:rPr lang="en-US" altLang="ko-KR" sz="1400" b="0" i="0" u="none" strike="noStrike" kern="1200" dirty="0">
                <a:solidFill>
                  <a:srgbClr val="0000FF"/>
                </a:solidFill>
                <a:effectLst/>
                <a:latin typeface="맑은 고딕" panose="020B0503020000020004" pitchFamily="50" charset="-127"/>
                <a:ea typeface="맑은 고딕" panose="020B0503020000020004" pitchFamily="50" charset="-127"/>
              </a:rPr>
              <a:t>Consortium Setting</a:t>
            </a:r>
            <a:endParaRPr lang="ko-KR" altLang="ko-KR" sz="1400" b="0" i="0" u="none" strike="noStrike" dirty="0">
              <a:solidFill>
                <a:srgbClr val="0000FF"/>
              </a:solidFill>
              <a:effectLst/>
              <a:latin typeface="맑은 고딕" panose="020B0503020000020004" pitchFamily="50" charset="-127"/>
              <a:ea typeface="맑은 고딕" panose="020B0503020000020004" pitchFamily="50" charset="-127"/>
            </a:endParaRPr>
          </a:p>
          <a:p>
            <a:pPr marL="457200" indent="-317500">
              <a:buSzPts val="1400"/>
              <a:buFont typeface="Malgun Gothic"/>
              <a:buChar char="-"/>
            </a:pPr>
            <a:r>
              <a:rPr lang="ko-KR" altLang="en-US" sz="1400" dirty="0">
                <a:solidFill>
                  <a:schemeClr val="dk1"/>
                </a:solidFill>
                <a:latin typeface="+mn-ea"/>
                <a:ea typeface="+mn-ea"/>
                <a:cs typeface="+mn-cs"/>
                <a:sym typeface="Malgun Gothic"/>
              </a:rPr>
              <a:t>각 </a:t>
            </a:r>
            <a:r>
              <a:rPr lang="en-US" altLang="ko-KR" sz="1400" dirty="0">
                <a:solidFill>
                  <a:schemeClr val="dk1"/>
                </a:solidFill>
                <a:latin typeface="+mn-ea"/>
                <a:ea typeface="+mn-ea"/>
                <a:cs typeface="+mn-cs"/>
                <a:sym typeface="Malgun Gothic"/>
              </a:rPr>
              <a:t>Client</a:t>
            </a:r>
            <a:r>
              <a:rPr lang="ko-KR" altLang="en-US" sz="1400" dirty="0">
                <a:solidFill>
                  <a:schemeClr val="dk1"/>
                </a:solidFill>
                <a:latin typeface="+mn-ea"/>
                <a:ea typeface="+mn-ea"/>
                <a:cs typeface="+mn-cs"/>
                <a:sym typeface="Malgun Gothic"/>
              </a:rPr>
              <a:t>가</a:t>
            </a:r>
            <a:r>
              <a:rPr lang="en-US" altLang="ko-KR" sz="1400" dirty="0">
                <a:solidFill>
                  <a:schemeClr val="dk1"/>
                </a:solidFill>
                <a:latin typeface="+mn-ea"/>
                <a:ea typeface="+mn-ea"/>
                <a:cs typeface="+mn-cs"/>
                <a:sym typeface="Malgun Gothic"/>
              </a:rPr>
              <a:t> Training </a:t>
            </a:r>
            <a:r>
              <a:rPr lang="ko-KR" altLang="en-US" sz="1400" dirty="0">
                <a:solidFill>
                  <a:schemeClr val="dk1"/>
                </a:solidFill>
                <a:latin typeface="+mn-ea"/>
                <a:ea typeface="+mn-ea"/>
                <a:cs typeface="+mn-cs"/>
                <a:sym typeface="Malgun Gothic"/>
              </a:rPr>
              <a:t>과 </a:t>
            </a:r>
            <a:r>
              <a:rPr lang="en-US" altLang="ko-KR" sz="1400" dirty="0">
                <a:solidFill>
                  <a:schemeClr val="dk1"/>
                </a:solidFill>
                <a:latin typeface="+mn-ea"/>
                <a:ea typeface="+mn-ea"/>
                <a:cs typeface="+mn-cs"/>
                <a:sym typeface="Malgun Gothic"/>
              </a:rPr>
              <a:t>Validation </a:t>
            </a:r>
            <a:r>
              <a:rPr lang="ko-KR" altLang="en-US" sz="1400" dirty="0">
                <a:solidFill>
                  <a:schemeClr val="dk1"/>
                </a:solidFill>
                <a:latin typeface="+mn-ea"/>
                <a:ea typeface="+mn-ea"/>
                <a:cs typeface="+mn-cs"/>
                <a:sym typeface="Malgun Gothic"/>
              </a:rPr>
              <a:t>모두 수행</a:t>
            </a:r>
            <a:endParaRPr lang="en-US" altLang="ko-KR" sz="1400" dirty="0">
              <a:latin typeface="맑은 고딕" panose="020B0503020000020004" pitchFamily="50" charset="-127"/>
              <a:ea typeface="맑은 고딕" panose="020B0503020000020004" pitchFamily="50" charset="-127"/>
              <a:cs typeface="Malgun Gothic"/>
              <a:sym typeface="Malgun Gothic"/>
            </a:endParaRPr>
          </a:p>
          <a:p>
            <a:pPr marL="457200" indent="-317500">
              <a:buSzPts val="1400"/>
              <a:buFont typeface="Malgun Gothic"/>
              <a:buChar char="-"/>
            </a:pPr>
            <a:r>
              <a:rPr lang="ko-KR" altLang="en-US" sz="1400" dirty="0">
                <a:latin typeface="맑은 고딕" panose="020B0503020000020004" pitchFamily="50" charset="-127"/>
                <a:ea typeface="맑은 고딕" panose="020B0503020000020004" pitchFamily="50" charset="-127"/>
                <a:cs typeface="Malgun Gothic"/>
                <a:sym typeface="Malgun Gothic"/>
              </a:rPr>
              <a:t>별도의 </a:t>
            </a:r>
            <a:r>
              <a:rPr lang="en-US" altLang="ko-KR" sz="1400" dirty="0">
                <a:solidFill>
                  <a:schemeClr val="dk1"/>
                </a:solidFill>
                <a:latin typeface="+mn-ea"/>
                <a:ea typeface="+mn-ea"/>
                <a:cs typeface="+mn-cs"/>
              </a:rPr>
              <a:t>Validation Dataset </a:t>
            </a:r>
            <a:r>
              <a:rPr lang="ko-KR" altLang="en-US" sz="1400" dirty="0">
                <a:solidFill>
                  <a:schemeClr val="dk1"/>
                </a:solidFill>
                <a:latin typeface="+mn-ea"/>
                <a:ea typeface="+mn-ea"/>
                <a:cs typeface="+mn-cs"/>
              </a:rPr>
              <a:t>없는 구조 가능</a:t>
            </a:r>
            <a:endParaRPr lang="en-US" altLang="ko-KR" sz="1400" dirty="0">
              <a:solidFill>
                <a:schemeClr val="dk1"/>
              </a:solidFill>
              <a:latin typeface="+mn-ea"/>
              <a:ea typeface="+mn-ea"/>
              <a:cs typeface="+mn-cs"/>
            </a:endParaRPr>
          </a:p>
          <a:p>
            <a:pPr marL="457200" indent="-317500">
              <a:buSzPts val="1400"/>
              <a:buFont typeface="Malgun Gothic"/>
              <a:buChar char="-"/>
            </a:pPr>
            <a:r>
              <a:rPr lang="ko-KR" altLang="en-US" sz="1400" dirty="0">
                <a:latin typeface="맑은 고딕" panose="020B0503020000020004" pitchFamily="50" charset="-127"/>
                <a:ea typeface="맑은 고딕" panose="020B0503020000020004" pitchFamily="50" charset="-127"/>
                <a:cs typeface="Malgun Gothic"/>
                <a:sym typeface="Malgun Gothic"/>
              </a:rPr>
              <a:t>각 </a:t>
            </a:r>
            <a:r>
              <a:rPr lang="en-US" altLang="ko-KR" sz="1400" dirty="0">
                <a:latin typeface="맑은 고딕" panose="020B0503020000020004" pitchFamily="50" charset="-127"/>
                <a:ea typeface="맑은 고딕" panose="020B0503020000020004" pitchFamily="50" charset="-127"/>
                <a:cs typeface="Malgun Gothic"/>
                <a:sym typeface="Malgun Gothic"/>
              </a:rPr>
              <a:t>T</a:t>
            </a:r>
            <a:r>
              <a:rPr lang="ko-KR" altLang="ko-KR" sz="1400" b="0" i="0" u="none" strike="noStrike" cap="none" dirty="0" err="1">
                <a:solidFill>
                  <a:srgbClr val="000000"/>
                </a:solidFill>
                <a:latin typeface="맑은 고딕" panose="020B0503020000020004" pitchFamily="50" charset="-127"/>
                <a:ea typeface="맑은 고딕" panose="020B0503020000020004" pitchFamily="50" charset="-127"/>
                <a:cs typeface="Malgun Gothic"/>
                <a:sym typeface="Malgun Gothic"/>
              </a:rPr>
              <a:t>rainer</a:t>
            </a:r>
            <a:r>
              <a:rPr lang="ko-KR" altLang="en-US" sz="1400" b="0" i="0" u="none" strike="noStrike" cap="none" dirty="0" err="1">
                <a:solidFill>
                  <a:srgbClr val="000000"/>
                </a:solidFill>
                <a:latin typeface="맑은 고딕" panose="020B0503020000020004" pitchFamily="50" charset="-127"/>
                <a:ea typeface="맑은 고딕" panose="020B0503020000020004" pitchFamily="50" charset="-127"/>
                <a:cs typeface="Malgun Gothic"/>
                <a:sym typeface="Malgun Gothic"/>
              </a:rPr>
              <a:t>가</a:t>
            </a:r>
            <a:r>
              <a:rPr lang="ko-KR" altLang="ko-KR" sz="1400" b="0" i="0" u="none" strike="noStrike" cap="none" dirty="0">
                <a:solidFill>
                  <a:srgbClr val="000000"/>
                </a:solidFill>
                <a:latin typeface="맑은 고딕" panose="020B0503020000020004" pitchFamily="50" charset="-127"/>
                <a:ea typeface="맑은 고딕" panose="020B0503020000020004" pitchFamily="50" charset="-127"/>
                <a:cs typeface="Malgun Gothic"/>
                <a:sym typeface="Malgun Gothic"/>
              </a:rPr>
              <a:t> </a:t>
            </a:r>
            <a:r>
              <a:rPr lang="ko-KR" altLang="en-US" sz="1400" b="0" i="0" u="none" strike="noStrike" cap="none" dirty="0">
                <a:solidFill>
                  <a:srgbClr val="000000"/>
                </a:solidFill>
                <a:latin typeface="맑은 고딕" panose="020B0503020000020004" pitchFamily="50" charset="-127"/>
                <a:ea typeface="맑은 고딕" panose="020B0503020000020004" pitchFamily="50" charset="-127"/>
                <a:cs typeface="Malgun Gothic"/>
                <a:sym typeface="Malgun Gothic"/>
              </a:rPr>
              <a:t>자신의 </a:t>
            </a:r>
            <a:r>
              <a:rPr lang="en-US" altLang="ko-KR" sz="1400" b="0" i="0" u="none" strike="noStrike" cap="none" dirty="0">
                <a:solidFill>
                  <a:srgbClr val="000000"/>
                </a:solidFill>
                <a:latin typeface="맑은 고딕" panose="020B0503020000020004" pitchFamily="50" charset="-127"/>
                <a:ea typeface="맑은 고딕" panose="020B0503020000020004" pitchFamily="50" charset="-127"/>
                <a:cs typeface="Malgun Gothic"/>
                <a:sym typeface="Malgun Gothic"/>
              </a:rPr>
              <a:t>(</a:t>
            </a:r>
            <a:r>
              <a:rPr lang="ko-KR" altLang="ko-KR" sz="1400" b="0" i="0" u="none" strike="noStrike" cap="none" dirty="0">
                <a:solidFill>
                  <a:srgbClr val="000000"/>
                </a:solidFill>
                <a:latin typeface="맑은 고딕" panose="020B0503020000020004" pitchFamily="50" charset="-127"/>
                <a:ea typeface="맑은 고딕" panose="020B0503020000020004" pitchFamily="50" charset="-127"/>
                <a:cs typeface="Malgun Gothic"/>
                <a:sym typeface="Malgun Gothic"/>
              </a:rPr>
              <a:t>학습</a:t>
            </a:r>
            <a:r>
              <a:rPr lang="en-US" altLang="ko-KR" sz="1400" b="0" i="0" u="none" strike="noStrike" cap="none" dirty="0">
                <a:solidFill>
                  <a:srgbClr val="000000"/>
                </a:solidFill>
                <a:latin typeface="맑은 고딕" panose="020B0503020000020004" pitchFamily="50" charset="-127"/>
                <a:ea typeface="맑은 고딕" panose="020B0503020000020004" pitchFamily="50" charset="-127"/>
                <a:cs typeface="Malgun Gothic"/>
                <a:sym typeface="Malgun Gothic"/>
              </a:rPr>
              <a:t>)</a:t>
            </a:r>
            <a:r>
              <a:rPr lang="ko-KR" altLang="ko-KR" sz="1400" b="0" i="0" u="none" strike="noStrike" cap="none" dirty="0">
                <a:solidFill>
                  <a:srgbClr val="000000"/>
                </a:solidFill>
                <a:latin typeface="맑은 고딕" panose="020B0503020000020004" pitchFamily="50" charset="-127"/>
                <a:ea typeface="맑은 고딕" panose="020B0503020000020004" pitchFamily="50" charset="-127"/>
                <a:cs typeface="Malgun Gothic"/>
                <a:sym typeface="Malgun Gothic"/>
              </a:rPr>
              <a:t>데이터로 다른 </a:t>
            </a:r>
            <a:r>
              <a:rPr lang="ko-KR" altLang="ko-KR" sz="1400" b="0" i="0" u="none" strike="noStrike" cap="none" dirty="0" err="1">
                <a:solidFill>
                  <a:srgbClr val="000000"/>
                </a:solidFill>
                <a:latin typeface="맑은 고딕" panose="020B0503020000020004" pitchFamily="50" charset="-127"/>
                <a:ea typeface="맑은 고딕" panose="020B0503020000020004" pitchFamily="50" charset="-127"/>
                <a:cs typeface="Malgun Gothic"/>
                <a:sym typeface="Malgun Gothic"/>
              </a:rPr>
              <a:t>Trainer의</a:t>
            </a:r>
            <a:r>
              <a:rPr lang="ko-KR" altLang="ko-KR" sz="1400" b="0" i="0" u="none" strike="noStrike" cap="none" dirty="0">
                <a:solidFill>
                  <a:srgbClr val="000000"/>
                </a:solidFill>
                <a:latin typeface="맑은 고딕" panose="020B0503020000020004" pitchFamily="50" charset="-127"/>
                <a:ea typeface="맑은 고딕" panose="020B0503020000020004" pitchFamily="50" charset="-127"/>
                <a:cs typeface="Malgun Gothic"/>
                <a:sym typeface="Malgun Gothic"/>
              </a:rPr>
              <a:t> 학습을 </a:t>
            </a:r>
            <a:r>
              <a:rPr lang="ko-KR" altLang="ko-KR" sz="1400" b="0" i="0" u="none" strike="noStrike" cap="none" dirty="0" err="1">
                <a:solidFill>
                  <a:srgbClr val="000000"/>
                </a:solidFill>
                <a:latin typeface="맑은 고딕" panose="020B0503020000020004" pitchFamily="50" charset="-127"/>
                <a:ea typeface="맑은 고딕" panose="020B0503020000020004" pitchFamily="50" charset="-127"/>
                <a:cs typeface="Malgun Gothic"/>
                <a:sym typeface="Malgun Gothic"/>
              </a:rPr>
              <a:t>Validat</a:t>
            </a:r>
            <a:r>
              <a:rPr lang="en-US" altLang="ko-KR" sz="1400" b="0" i="0" u="none" strike="noStrike" cap="none" dirty="0">
                <a:solidFill>
                  <a:srgbClr val="000000"/>
                </a:solidFill>
                <a:latin typeface="맑은 고딕" panose="020B0503020000020004" pitchFamily="50" charset="-127"/>
                <a:ea typeface="맑은 고딕" panose="020B0503020000020004" pitchFamily="50" charset="-127"/>
                <a:cs typeface="Malgun Gothic"/>
                <a:sym typeface="Malgun Gothic"/>
              </a:rPr>
              <a:t>ion/Evaluation</a:t>
            </a:r>
          </a:p>
          <a:p>
            <a:pPr marL="139700">
              <a:buSzPts val="1400"/>
            </a:pPr>
            <a:endParaRPr lang="en-US" altLang="ko-KR" sz="1400" dirty="0">
              <a:solidFill>
                <a:srgbClr val="000000"/>
              </a:solidFill>
              <a:latin typeface="맑은 고딕" panose="020B0503020000020004" pitchFamily="50" charset="-127"/>
              <a:ea typeface="맑은 고딕" panose="020B0503020000020004" pitchFamily="50" charset="-127"/>
              <a:sym typeface="Malgun Gothic"/>
            </a:endParaRP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sym typeface="Arial"/>
              </a:rPr>
              <a:t>In the </a:t>
            </a:r>
            <a:r>
              <a:rPr kumimoji="0" lang="en-US" altLang="ko-KR" sz="1400" b="0" i="0" u="none" strike="noStrike" kern="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sym typeface="Arial"/>
              </a:rPr>
              <a:t>Crowdsource Setting</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sym typeface="Arial"/>
              </a:rPr>
              <a:t>, an </a:t>
            </a:r>
            <a:r>
              <a:rPr kumimoji="0" lang="en-US" altLang="ko-KR" sz="1400" b="0" i="0" u="none" strike="noStrike" kern="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sym typeface="Arial"/>
              </a:rPr>
              <a:t>organisation</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sym typeface="Arial"/>
              </a:rPr>
              <a:t> or team of researchers wish to produce a machine learning model and decide on a set of model hyperparameters and a training protocol. They do not own enough data to train the model themselves, so must draw on the data from multiple outside sources. – </a:t>
            </a:r>
            <a:r>
              <a:rPr kumimoji="0" lang="en-US" altLang="ko-KR" sz="1400" b="0" i="0" u="none" strike="noStrike" kern="0" cap="none" spc="0" normalizeH="0" baseline="0" noProof="0" dirty="0">
                <a:ln>
                  <a:noFill/>
                </a:ln>
                <a:solidFill>
                  <a:srgbClr val="FF0000"/>
                </a:solidFill>
                <a:effectLst/>
                <a:uLnTx/>
                <a:uFillTx/>
                <a:latin typeface="맑은 고딕" panose="020B0503020000020004" pitchFamily="50" charset="-127"/>
                <a:ea typeface="맑은 고딕" panose="020B0503020000020004" pitchFamily="50" charset="-127"/>
                <a:sym typeface="Arial"/>
              </a:rPr>
              <a:t>Cross-Devices FL scenario</a:t>
            </a: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sym typeface="Arial"/>
              </a:rPr>
              <a:t>In the </a:t>
            </a:r>
            <a:r>
              <a:rPr kumimoji="0" lang="en-US" altLang="ko-KR" sz="1400" b="0" i="0" u="none" strike="noStrike" kern="0" cap="none" spc="0" normalizeH="0" baseline="0" noProof="0" dirty="0">
                <a:ln>
                  <a:noFill/>
                </a:ln>
                <a:solidFill>
                  <a:srgbClr val="0000FF"/>
                </a:solidFill>
                <a:effectLst/>
                <a:uLnTx/>
                <a:uFillTx/>
                <a:latin typeface="맑은 고딕" panose="020B0503020000020004" pitchFamily="50" charset="-127"/>
                <a:ea typeface="맑은 고딕" panose="020B0503020000020004" pitchFamily="50" charset="-127"/>
                <a:sym typeface="Arial"/>
              </a:rPr>
              <a:t>Consortium Setting</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sym typeface="Arial"/>
              </a:rPr>
              <a:t>, multiple </a:t>
            </a:r>
            <a:r>
              <a:rPr kumimoji="0" lang="en-US" altLang="ko-KR" sz="1400" b="0" i="0" u="none" strike="noStrike" kern="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sym typeface="Arial"/>
              </a:rPr>
              <a:t>organisations</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sym typeface="Arial"/>
              </a:rPr>
              <a:t> and/or individual data owners wish to combine data to train a model that performs better than any model they could train with only their own data. – </a:t>
            </a:r>
            <a:r>
              <a:rPr kumimoji="0" lang="en-US" altLang="ko-KR" sz="1400" b="0" i="0" u="none" strike="noStrike" kern="0" cap="none" spc="0" normalizeH="0" baseline="0" noProof="0" dirty="0">
                <a:ln>
                  <a:noFill/>
                </a:ln>
                <a:solidFill>
                  <a:srgbClr val="0000FF"/>
                </a:solidFill>
                <a:effectLst/>
                <a:uLnTx/>
                <a:uFillTx/>
                <a:latin typeface="맑은 고딕" panose="020B0503020000020004" pitchFamily="50" charset="-127"/>
                <a:ea typeface="맑은 고딕" panose="020B0503020000020004" pitchFamily="50" charset="-127"/>
                <a:sym typeface="Arial"/>
              </a:rPr>
              <a:t>Cross-Silos FL scenario</a:t>
            </a: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endParaRPr kumimoji="0" lang="en-US" altLang="ko-KR" sz="1400" b="0" i="0" u="none" strike="noStrike" kern="0" cap="none" spc="0" normalizeH="0" baseline="0" noProof="0" dirty="0">
              <a:ln>
                <a:noFill/>
              </a:ln>
              <a:solidFill>
                <a:srgbClr val="0000FF"/>
              </a:solidFill>
              <a:effectLst/>
              <a:uLnTx/>
              <a:uFillTx/>
              <a:latin typeface="맑은 고딕" panose="020B0503020000020004" pitchFamily="50" charset="-127"/>
              <a:ea typeface="맑은 고딕" panose="020B0503020000020004" pitchFamily="50" charset="-127"/>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en-US" altLang="ko-KR" sz="1400" dirty="0"/>
              <a:t>It follows that we should </a:t>
            </a:r>
            <a:r>
              <a:rPr lang="en-US" altLang="ko-KR" sz="1400" dirty="0">
                <a:solidFill>
                  <a:srgbClr val="FF0000"/>
                </a:solidFill>
              </a:rPr>
              <a:t>evaluate datasets retrospectively, rather than before the training process</a:t>
            </a:r>
            <a:r>
              <a:rPr lang="en-US" altLang="ko-KR" sz="1400" dirty="0"/>
              <a:t>. An ideal way of dividing ownership of a trained model (or its profits) would be to split it according to the </a:t>
            </a:r>
            <a:r>
              <a:rPr lang="en-US" altLang="ko-KR" sz="1400" dirty="0">
                <a:solidFill>
                  <a:srgbClr val="FF0000"/>
                </a:solidFill>
              </a:rPr>
              <a:t>value that each participant contributes to the final performance of the model, </a:t>
            </a:r>
            <a:r>
              <a:rPr lang="en-US" altLang="ko-KR" sz="1400" dirty="0" err="1">
                <a:solidFill>
                  <a:srgbClr val="FF0000"/>
                </a:solidFill>
              </a:rPr>
              <a:t>ie</a:t>
            </a:r>
            <a:r>
              <a:rPr lang="en-US" altLang="ko-KR" sz="1400" dirty="0">
                <a:solidFill>
                  <a:srgbClr val="FF0000"/>
                </a:solidFill>
              </a:rPr>
              <a:t>. the </a:t>
            </a:r>
            <a:r>
              <a:rPr lang="en-US" altLang="ko-KR" sz="1400" dirty="0" err="1">
                <a:solidFill>
                  <a:srgbClr val="FF0000"/>
                </a:solidFill>
              </a:rPr>
              <a:t>contributivity</a:t>
            </a:r>
            <a:r>
              <a:rPr lang="en-US" altLang="ko-KR" sz="1400" dirty="0">
                <a:solidFill>
                  <a:srgbClr val="FF0000"/>
                </a:solidFill>
              </a:rPr>
              <a:t> of their data. </a:t>
            </a:r>
            <a:endParaRPr lang="en-US" altLang="ko-KR" sz="1400" dirty="0">
              <a:solidFill>
                <a:srgbClr val="FF0000"/>
              </a:solidFill>
              <a:latin typeface="+mn-ea"/>
            </a:endParaRPr>
          </a:p>
        </p:txBody>
      </p:sp>
    </p:spTree>
    <p:extLst>
      <p:ext uri="{BB962C8B-B14F-4D97-AF65-F5344CB8AC3E}">
        <p14:creationId xmlns:p14="http://schemas.microsoft.com/office/powerpoint/2010/main" val="726008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a:noFill/>
          <a:ln>
            <a:noFill/>
          </a:ln>
        </p:spPr>
        <p:txBody>
          <a:bodyPr spcFirstLastPara="1" wrap="square" lIns="91375" tIns="45675" rIns="91375" bIns="45675" anchor="t" anchorCtr="0">
            <a:spAutoFit/>
          </a:bodyPr>
          <a:lstStyle/>
          <a:p>
            <a:pPr marL="0" indent="0" defTabSz="913765" latinLnBrk="1">
              <a:buClrTx/>
              <a:buSzTx/>
              <a:buFontTx/>
            </a:pPr>
            <a:r>
              <a:rPr lang="en-US" altLang="ko-KR" dirty="0">
                <a:latin typeface="+mn-ea"/>
                <a:ea typeface="+mn-ea"/>
              </a:rPr>
              <a:t>Reference: A-2. </a:t>
            </a:r>
            <a:r>
              <a:rPr lang="ko-KR" altLang="en-US" dirty="0">
                <a:latin typeface="+mn-ea"/>
                <a:ea typeface="+mn-ea"/>
              </a:rPr>
              <a:t>블록체인 융합 연합학습 </a:t>
            </a:r>
            <a:r>
              <a:rPr lang="en-US" altLang="ko-KR" dirty="0">
                <a:latin typeface="+mn-ea"/>
                <a:ea typeface="+mn-ea"/>
              </a:rPr>
              <a:t>(BCFL)</a:t>
            </a:r>
            <a:endParaRPr lang="ko-KR" altLang="en-US" dirty="0">
              <a:latin typeface="+mn-ea"/>
              <a:ea typeface="+mn-ea"/>
            </a:endParaRPr>
          </a:p>
        </p:txBody>
      </p:sp>
      <p:sp>
        <p:nvSpPr>
          <p:cNvPr id="27" name="직사각형 26"/>
          <p:cNvSpPr/>
          <p:nvPr/>
        </p:nvSpPr>
        <p:spPr>
          <a:xfrm>
            <a:off x="251520" y="764704"/>
            <a:ext cx="8352928" cy="59093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sym typeface="Arial"/>
              </a:rPr>
              <a:t>2CP: Decentralized Protocols to Transparently Evaluate </a:t>
            </a:r>
            <a:r>
              <a:rPr kumimoji="0" lang="en-US" altLang="ko-KR" sz="1400" b="0" i="0" u="none" strike="noStrike" kern="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sym typeface="Arial"/>
              </a:rPr>
              <a:t>Contributivity</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sym typeface="Arial"/>
              </a:rPr>
              <a:t> in Blockchain Federated Learning Environments, </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sym typeface="Arial"/>
                <a:hlinkClick r:id="rId3"/>
              </a:rPr>
              <a:t>https://arxiv.org/abs/2011.07516</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sym typeface="Arial"/>
              </a:rPr>
              <a:t> </a:t>
            </a: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endParaRPr kumimoji="0" lang="en-US" altLang="ko-KR" sz="1400" b="0" i="0" u="none" strike="noStrike" kern="0" cap="none" spc="0" normalizeH="0" baseline="0" noProof="0" dirty="0">
              <a:ln>
                <a:noFill/>
              </a:ln>
              <a:solidFill>
                <a:srgbClr val="1A0DAB"/>
              </a:solidFill>
              <a:effectLst/>
              <a:uLnTx/>
              <a:uFillTx/>
              <a:latin typeface="맑은 고딕" panose="020B0503020000020004" pitchFamily="50" charset="-127"/>
              <a:ea typeface="맑은 고딕" panose="020B0503020000020004" pitchFamily="50" charset="-127"/>
              <a:sym typeface="Arial"/>
            </a:endParaRPr>
          </a:p>
          <a:p>
            <a:pPr marL="285750" indent="-285750">
              <a:buFont typeface="Wingdings" panose="05000000000000000000" pitchFamily="2" charset="2"/>
              <a:buChar char="§"/>
            </a:pPr>
            <a:r>
              <a:rPr lang="en-US" altLang="ko-KR" sz="1400" b="1" dirty="0">
                <a:solidFill>
                  <a:srgbClr val="FF0000"/>
                </a:solidFill>
                <a:latin typeface="맑은 고딕" panose="020B0503020000020004" pitchFamily="50" charset="-127"/>
                <a:ea typeface="맑은 고딕" panose="020B0503020000020004" pitchFamily="50" charset="-127"/>
              </a:rPr>
              <a:t>Cross-device FL</a:t>
            </a:r>
            <a:r>
              <a:rPr lang="en-US" altLang="ko-KR" sz="1400" b="1" dirty="0">
                <a:solidFill>
                  <a:srgbClr val="FF0000"/>
                </a:solidFill>
                <a:latin typeface="+mn-ea"/>
                <a:ea typeface="맑은 고딕" panose="020B0503020000020004" pitchFamily="50" charset="-127"/>
              </a:rPr>
              <a:t> </a:t>
            </a:r>
            <a:r>
              <a:rPr lang="en-US" altLang="ko-KR" sz="1400" dirty="0">
                <a:solidFill>
                  <a:srgbClr val="FF0000"/>
                </a:solidFill>
                <a:latin typeface="+mn-ea"/>
                <a:ea typeface="맑은 고딕" panose="020B0503020000020004" pitchFamily="50" charset="-127"/>
              </a:rPr>
              <a:t>scenario == Crowdsource Setting</a:t>
            </a:r>
          </a:p>
          <a:p>
            <a:pPr marL="457200" indent="-317500">
              <a:buSzPts val="1400"/>
              <a:buFont typeface="Malgun Gothic"/>
              <a:buChar char="-"/>
            </a:pPr>
            <a:r>
              <a:rPr lang="en-US" altLang="ko-KR" sz="1400" dirty="0">
                <a:solidFill>
                  <a:schemeClr val="dk1"/>
                </a:solidFill>
                <a:latin typeface="+mn-ea"/>
                <a:ea typeface="+mn-ea"/>
                <a:cs typeface="+mn-cs"/>
              </a:rPr>
              <a:t>Initial Model, </a:t>
            </a:r>
            <a:r>
              <a:rPr lang="ko-KR" altLang="en-US" sz="1400" dirty="0">
                <a:solidFill>
                  <a:schemeClr val="dk1"/>
                </a:solidFill>
                <a:latin typeface="+mn-ea"/>
                <a:ea typeface="+mn-ea"/>
                <a:cs typeface="+mn-cs"/>
              </a:rPr>
              <a:t>검증용 테스트셋 </a:t>
            </a:r>
            <a:r>
              <a:rPr lang="en-US" altLang="ko-KR" sz="1400" dirty="0">
                <a:solidFill>
                  <a:schemeClr val="dk1"/>
                </a:solidFill>
                <a:latin typeface="+mn-ea"/>
                <a:ea typeface="+mn-ea"/>
                <a:cs typeface="+mn-cs"/>
              </a:rPr>
              <a:t>(Validation/Evaluation Dataset) </a:t>
            </a:r>
            <a:r>
              <a:rPr lang="ko-KR" altLang="en-US" sz="1400" dirty="0">
                <a:solidFill>
                  <a:schemeClr val="dk1"/>
                </a:solidFill>
                <a:latin typeface="+mn-ea"/>
                <a:ea typeface="+mn-ea"/>
                <a:cs typeface="+mn-cs"/>
              </a:rPr>
              <a:t>필요</a:t>
            </a:r>
            <a:r>
              <a:rPr lang="en-US" altLang="ko-KR" sz="1400" dirty="0">
                <a:solidFill>
                  <a:schemeClr val="dk1"/>
                </a:solidFill>
                <a:latin typeface="+mn-ea"/>
                <a:ea typeface="+mn-ea"/>
                <a:cs typeface="+mn-cs"/>
              </a:rPr>
              <a:t> </a:t>
            </a:r>
          </a:p>
          <a:p>
            <a:pPr marL="457200" indent="-317500">
              <a:buSzPts val="1400"/>
              <a:buFont typeface="Malgun Gothic"/>
              <a:buChar char="-"/>
            </a:pPr>
            <a:r>
              <a:rPr lang="en-US" altLang="ko-KR" sz="1400" dirty="0">
                <a:solidFill>
                  <a:schemeClr val="dk1"/>
                </a:solidFill>
                <a:latin typeface="+mn-ea"/>
                <a:ea typeface="+mn-ea"/>
                <a:cs typeface="+mn-cs"/>
              </a:rPr>
              <a:t>(</a:t>
            </a:r>
            <a:r>
              <a:rPr lang="ko-KR" altLang="en-US" sz="1400" dirty="0">
                <a:solidFill>
                  <a:schemeClr val="dk1"/>
                </a:solidFill>
                <a:latin typeface="+mn-ea"/>
                <a:ea typeface="+mn-ea"/>
                <a:cs typeface="+mn-cs"/>
              </a:rPr>
              <a:t>최소 하나 이상의</a:t>
            </a:r>
            <a:r>
              <a:rPr lang="en-US" altLang="ko-KR" sz="1400" dirty="0">
                <a:solidFill>
                  <a:schemeClr val="dk1"/>
                </a:solidFill>
                <a:latin typeface="+mn-ea"/>
                <a:ea typeface="+mn-ea"/>
                <a:cs typeface="+mn-cs"/>
              </a:rPr>
              <a:t>)</a:t>
            </a:r>
            <a:r>
              <a:rPr lang="ko-KR" altLang="en-US" sz="1400" dirty="0">
                <a:solidFill>
                  <a:schemeClr val="dk1"/>
                </a:solidFill>
                <a:latin typeface="+mn-ea"/>
                <a:ea typeface="+mn-ea"/>
                <a:cs typeface="+mn-cs"/>
              </a:rPr>
              <a:t> </a:t>
            </a:r>
            <a:r>
              <a:rPr lang="en-US" altLang="ko-KR" sz="1400" dirty="0">
                <a:solidFill>
                  <a:schemeClr val="dk1"/>
                </a:solidFill>
                <a:latin typeface="+mn-ea"/>
                <a:ea typeface="+mn-ea"/>
                <a:cs typeface="+mn-cs"/>
              </a:rPr>
              <a:t>Evaluator/Validator/Aggregator </a:t>
            </a:r>
            <a:r>
              <a:rPr lang="ko-KR" altLang="en-US" sz="1400" dirty="0">
                <a:solidFill>
                  <a:schemeClr val="dk1"/>
                </a:solidFill>
                <a:latin typeface="+mn-ea"/>
                <a:ea typeface="+mn-ea"/>
                <a:cs typeface="+mn-cs"/>
              </a:rPr>
              <a:t>필요</a:t>
            </a:r>
            <a:endParaRPr lang="en-US" altLang="ko-KR" sz="1400" dirty="0">
              <a:solidFill>
                <a:schemeClr val="dk1"/>
              </a:solidFill>
              <a:latin typeface="+mn-ea"/>
              <a:ea typeface="+mn-ea"/>
              <a:cs typeface="+mn-cs"/>
            </a:endParaRPr>
          </a:p>
          <a:p>
            <a:pPr marL="457200" indent="-317500">
              <a:buSzPts val="1400"/>
              <a:buFont typeface="Malgun Gothic"/>
              <a:buChar char="-"/>
            </a:pPr>
            <a:r>
              <a:rPr lang="ko-KR" altLang="en-US" sz="1400" dirty="0">
                <a:solidFill>
                  <a:schemeClr val="dk1"/>
                </a:solidFill>
                <a:latin typeface="+mn-ea"/>
                <a:ea typeface="+mn-ea"/>
                <a:cs typeface="+mn-cs"/>
              </a:rPr>
              <a:t>검증 가능한 테스트셋</a:t>
            </a:r>
            <a:r>
              <a:rPr lang="en-US" altLang="ko-KR" sz="1400" dirty="0">
                <a:solidFill>
                  <a:schemeClr val="dk1"/>
                </a:solidFill>
                <a:latin typeface="+mn-ea"/>
                <a:ea typeface="+mn-ea"/>
                <a:cs typeface="+mn-cs"/>
              </a:rPr>
              <a:t> (highly accurate holdout test set) </a:t>
            </a:r>
            <a:r>
              <a:rPr lang="ko-KR" altLang="en-US" sz="1400" dirty="0">
                <a:solidFill>
                  <a:schemeClr val="dk1"/>
                </a:solidFill>
                <a:latin typeface="+mn-ea"/>
                <a:ea typeface="+mn-ea"/>
                <a:cs typeface="+mn-cs"/>
              </a:rPr>
              <a:t>과 </a:t>
            </a:r>
            <a:r>
              <a:rPr lang="en-US" altLang="ko-KR" sz="1400" dirty="0">
                <a:solidFill>
                  <a:schemeClr val="dk1"/>
                </a:solidFill>
                <a:latin typeface="+mn-ea"/>
                <a:ea typeface="+mn-ea"/>
                <a:cs typeface="+mn-cs"/>
              </a:rPr>
              <a:t>performance evaluation metric </a:t>
            </a:r>
            <a:r>
              <a:rPr lang="ko-KR" altLang="en-US" sz="1400" dirty="0">
                <a:solidFill>
                  <a:schemeClr val="dk1"/>
                </a:solidFill>
                <a:latin typeface="+mn-ea"/>
                <a:ea typeface="+mn-ea"/>
                <a:cs typeface="+mn-cs"/>
              </a:rPr>
              <a:t>필요 </a:t>
            </a:r>
            <a:r>
              <a:rPr lang="en-US" altLang="ko-KR" sz="1400" dirty="0">
                <a:solidFill>
                  <a:schemeClr val="dk1"/>
                </a:solidFill>
                <a:latin typeface="+mn-ea"/>
                <a:ea typeface="+mn-ea"/>
                <a:cs typeface="+mn-cs"/>
              </a:rPr>
              <a:t>: Shapley value in </a:t>
            </a:r>
            <a:r>
              <a:rPr lang="en-US" altLang="ko-KR" sz="1400" dirty="0" err="1">
                <a:solidFill>
                  <a:schemeClr val="dk1"/>
                </a:solidFill>
                <a:latin typeface="+mn-ea"/>
                <a:ea typeface="+mn-ea"/>
                <a:cs typeface="+mn-cs"/>
              </a:rPr>
              <a:t>FedCoin</a:t>
            </a:r>
            <a:r>
              <a:rPr lang="en-US" altLang="ko-KR" sz="1400" dirty="0">
                <a:solidFill>
                  <a:schemeClr val="dk1"/>
                </a:solidFill>
                <a:latin typeface="+mn-ea"/>
                <a:ea typeface="+mn-ea"/>
                <a:cs typeface="+mn-cs"/>
              </a:rPr>
              <a:t>, </a:t>
            </a:r>
            <a:r>
              <a:rPr lang="en-US" altLang="ko-KR" sz="1400" dirty="0" err="1">
                <a:solidFill>
                  <a:schemeClr val="dk1"/>
                </a:solidFill>
                <a:latin typeface="+mn-ea"/>
                <a:ea typeface="+mn-ea"/>
                <a:cs typeface="+mn-cs"/>
              </a:rPr>
              <a:t>contributivity</a:t>
            </a:r>
            <a:r>
              <a:rPr lang="en-US" altLang="ko-KR" sz="1400" dirty="0">
                <a:solidFill>
                  <a:schemeClr val="dk1"/>
                </a:solidFill>
                <a:latin typeface="+mn-ea"/>
                <a:ea typeface="+mn-ea"/>
                <a:cs typeface="+mn-cs"/>
              </a:rPr>
              <a:t> in 2CP, etc.</a:t>
            </a:r>
          </a:p>
          <a:p>
            <a:pPr marL="139700">
              <a:buSzPts val="1400"/>
            </a:pPr>
            <a:endParaRPr lang="en-US" altLang="ko-KR" sz="1400" dirty="0">
              <a:solidFill>
                <a:schemeClr val="dk1"/>
              </a:solidFill>
              <a:latin typeface="+mn-ea"/>
              <a:ea typeface="+mn-ea"/>
              <a:cs typeface="+mn-cs"/>
            </a:endParaRPr>
          </a:p>
          <a:p>
            <a:pPr marL="311150" indent="-171450">
              <a:buSzPts val="1400"/>
              <a:buFontTx/>
              <a:buChar char="-"/>
            </a:pPr>
            <a:r>
              <a:rPr lang="en-US" altLang="ko-KR" sz="1400" dirty="0"/>
              <a:t>For the scenario of the Crowdsource Protocol, we suppose that </a:t>
            </a:r>
            <a:r>
              <a:rPr lang="en-US" altLang="ko-KR" sz="1400" dirty="0">
                <a:solidFill>
                  <a:srgbClr val="FF0000"/>
                </a:solidFill>
              </a:rPr>
              <a:t>Alice (the evaluator) has a high quality, well distributed and highly representative dataset </a:t>
            </a:r>
            <a:r>
              <a:rPr lang="en-US" altLang="ko-KR" sz="1400" dirty="0"/>
              <a:t>for a machine learning task. Her dataset is not large enough to train an effective model for this task, but it is sufficient as a test set to evaluate a trained model.</a:t>
            </a:r>
          </a:p>
          <a:p>
            <a:pPr marL="311150" indent="-171450">
              <a:buSzPts val="1400"/>
              <a:buFontTx/>
              <a:buChar char="-"/>
            </a:pPr>
            <a:r>
              <a:rPr lang="en-US" altLang="ko-KR" sz="1400" dirty="0">
                <a:solidFill>
                  <a:srgbClr val="0000FF"/>
                </a:solidFill>
              </a:rPr>
              <a:t>Bob, Carol and others (the trainers) </a:t>
            </a:r>
            <a:r>
              <a:rPr lang="en-US" altLang="ko-KR" sz="1400" dirty="0"/>
              <a:t>own suitable datasets to train Alice’s model but they are not willing to share them. They are willing to help Alice train a model using Federated Learning, but want to be fairly rewarded for their contributions. They are, of course, unable to reach consensus on how rewards should be split between them. </a:t>
            </a:r>
          </a:p>
          <a:p>
            <a:pPr marL="311150" indent="-171450">
              <a:buSzPts val="1400"/>
              <a:buFontTx/>
              <a:buChar char="-"/>
            </a:pPr>
            <a:endParaRPr lang="en-US" altLang="ko-KR" sz="1400" dirty="0"/>
          </a:p>
          <a:p>
            <a:pPr marL="139700">
              <a:buSzPts val="1400"/>
            </a:pPr>
            <a:r>
              <a:rPr lang="en-US" altLang="ko-KR" sz="1400" dirty="0"/>
              <a:t>6) The smart contract contains a full history of model updates in each round. </a:t>
            </a:r>
            <a:r>
              <a:rPr lang="en-US" altLang="ko-KR" sz="1400" dirty="0">
                <a:solidFill>
                  <a:srgbClr val="FF0000"/>
                </a:solidFill>
              </a:rPr>
              <a:t>Alice can now download all of these and calculate the </a:t>
            </a:r>
            <a:r>
              <a:rPr lang="en-US" altLang="ko-KR" sz="1400" dirty="0" err="1">
                <a:solidFill>
                  <a:srgbClr val="FF0000"/>
                </a:solidFill>
              </a:rPr>
              <a:t>contributivity</a:t>
            </a:r>
            <a:r>
              <a:rPr lang="en-US" altLang="ko-KR" sz="1400" dirty="0">
                <a:solidFill>
                  <a:srgbClr val="FF0000"/>
                </a:solidFill>
              </a:rPr>
              <a:t> of each of them. She assigns a number of tokens to each update on the smart contract, as determined by their </a:t>
            </a:r>
            <a:r>
              <a:rPr lang="en-US" altLang="ko-KR" sz="1400" dirty="0" err="1">
                <a:solidFill>
                  <a:srgbClr val="FF0000"/>
                </a:solidFill>
              </a:rPr>
              <a:t>contributivity</a:t>
            </a:r>
            <a:r>
              <a:rPr lang="en-US" altLang="ko-KR" sz="1400" dirty="0"/>
              <a:t>. Each token represents a unit of positive contribution to the model. Note that these tokens do not represent financial value nor affect model governance.</a:t>
            </a:r>
          </a:p>
          <a:p>
            <a:pPr marL="139700">
              <a:buSzPts val="1400"/>
            </a:pPr>
            <a:endParaRPr lang="en-US" altLang="ko-KR" sz="1400" dirty="0"/>
          </a:p>
          <a:p>
            <a:pPr marL="139700">
              <a:buSzPts val="1400"/>
            </a:pPr>
            <a:r>
              <a:rPr lang="en-US" altLang="ko-KR" sz="1400" dirty="0">
                <a:solidFill>
                  <a:srgbClr val="FF0000"/>
                </a:solidFill>
              </a:rPr>
              <a:t>Alice’s dataset would be used as the holdout test set</a:t>
            </a:r>
            <a:r>
              <a:rPr lang="en-US" altLang="ko-KR" sz="1400" dirty="0"/>
              <a:t>. Outside of the Crowdsource setting, such an ideal test set is unlikely to exist, and we cannot use the Crowdsource Protocol.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sym typeface="Arial"/>
            </a:endParaRPr>
          </a:p>
        </p:txBody>
      </p:sp>
    </p:spTree>
    <p:extLst>
      <p:ext uri="{BB962C8B-B14F-4D97-AF65-F5344CB8AC3E}">
        <p14:creationId xmlns:p14="http://schemas.microsoft.com/office/powerpoint/2010/main" val="1233392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a:noFill/>
          <a:ln>
            <a:noFill/>
          </a:ln>
        </p:spPr>
        <p:txBody>
          <a:bodyPr spcFirstLastPara="1" wrap="square" lIns="91375" tIns="45675" rIns="91375" bIns="45675" anchor="t" anchorCtr="0">
            <a:spAutoFit/>
          </a:bodyPr>
          <a:lstStyle/>
          <a:p>
            <a:pPr marL="0" indent="0" defTabSz="913765" latinLnBrk="1">
              <a:buClrTx/>
              <a:buSzTx/>
              <a:buFontTx/>
            </a:pPr>
            <a:r>
              <a:rPr lang="en-US" altLang="ko-KR" dirty="0">
                <a:latin typeface="+mn-ea"/>
                <a:ea typeface="+mn-ea"/>
              </a:rPr>
              <a:t>Reference: A-2. </a:t>
            </a:r>
            <a:r>
              <a:rPr lang="ko-KR" altLang="en-US" dirty="0">
                <a:latin typeface="+mn-ea"/>
                <a:ea typeface="+mn-ea"/>
              </a:rPr>
              <a:t>블록체인 융합 연합학습 </a:t>
            </a:r>
            <a:r>
              <a:rPr lang="en-US" altLang="ko-KR" dirty="0">
                <a:latin typeface="+mn-ea"/>
                <a:ea typeface="+mn-ea"/>
              </a:rPr>
              <a:t>(BCFL)</a:t>
            </a:r>
            <a:endParaRPr lang="ko-KR" altLang="en-US" dirty="0">
              <a:latin typeface="+mn-ea"/>
              <a:ea typeface="+mn-ea"/>
            </a:endParaRPr>
          </a:p>
        </p:txBody>
      </p:sp>
      <p:sp>
        <p:nvSpPr>
          <p:cNvPr id="27" name="직사각형 26"/>
          <p:cNvSpPr/>
          <p:nvPr/>
        </p:nvSpPr>
        <p:spPr>
          <a:xfrm>
            <a:off x="251520" y="764704"/>
            <a:ext cx="8352928"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sym typeface="Arial"/>
              </a:rPr>
              <a:t>2CP: Decentralized Protocols to Transparently Evaluate </a:t>
            </a:r>
            <a:r>
              <a:rPr kumimoji="0" lang="en-US" altLang="ko-KR" sz="1400" b="0" i="0" u="none" strike="noStrike" kern="0" cap="none" spc="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sym typeface="Arial"/>
              </a:rPr>
              <a:t>Contributivity</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sym typeface="Arial"/>
              </a:rPr>
              <a:t> in Blockchain Federated Learning Environments, </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sym typeface="Arial"/>
                <a:hlinkClick r:id="rId3"/>
              </a:rPr>
              <a:t>https://arxiv.org/abs/2011.07516</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sym typeface="Arial"/>
              </a:rPr>
              <a:t>Code: </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sym typeface="Arial"/>
                <a:hlinkClick r:id="rId4"/>
              </a:rPr>
              <a:t>https://github.com/cai-harry/2CP</a:t>
            </a:r>
            <a:r>
              <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sym typeface="Arial"/>
              </a:rPr>
              <a:t> </a:t>
            </a: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endParaRPr kumimoji="0" lang="en-US" altLang="ko-KR" sz="1400" b="0" i="0" u="none" strike="noStrike" kern="0" cap="none" spc="0" normalizeH="0" baseline="0" noProof="0" dirty="0">
              <a:ln>
                <a:noFill/>
              </a:ln>
              <a:solidFill>
                <a:srgbClr val="1A0DAB"/>
              </a:solidFill>
              <a:effectLst/>
              <a:uLnTx/>
              <a:uFillTx/>
              <a:latin typeface="맑은 고딕" panose="020B0503020000020004" pitchFamily="50" charset="-127"/>
              <a:ea typeface="맑은 고딕" panose="020B0503020000020004" pitchFamily="50" charset="-127"/>
              <a:sym typeface="Arial"/>
            </a:endParaRPr>
          </a:p>
          <a:p>
            <a:pPr marL="285750" indent="-285750" algn="l" rtl="0" eaLnBrk="1" fontAlgn="t" latinLnBrk="1" hangingPunct="1">
              <a:spcBef>
                <a:spcPts val="0"/>
              </a:spcBef>
              <a:spcAft>
                <a:spcPts val="0"/>
              </a:spcAft>
              <a:buFont typeface="Wingdings" panose="05000000000000000000" pitchFamily="2" charset="2"/>
              <a:buChar char="§"/>
            </a:pPr>
            <a:r>
              <a:rPr lang="en-US" altLang="ko-KR" sz="1400" b="1" i="0" u="none" strike="noStrike" kern="1200" dirty="0">
                <a:solidFill>
                  <a:srgbClr val="0000FF"/>
                </a:solidFill>
                <a:effectLst/>
                <a:latin typeface="맑은 고딕" panose="020B0503020000020004" pitchFamily="50" charset="-127"/>
                <a:ea typeface="맑은 고딕" panose="020B0503020000020004" pitchFamily="50" charset="-127"/>
              </a:rPr>
              <a:t>Cross-Silo FL scenario </a:t>
            </a:r>
            <a:r>
              <a:rPr lang="en-US" altLang="ko-KR" sz="1400" dirty="0">
                <a:solidFill>
                  <a:srgbClr val="0000FF"/>
                </a:solidFill>
                <a:latin typeface="+mn-ea"/>
                <a:ea typeface="맑은 고딕" panose="020B0503020000020004" pitchFamily="50" charset="-127"/>
              </a:rPr>
              <a:t>== </a:t>
            </a:r>
            <a:r>
              <a:rPr lang="en-US" altLang="ko-KR" sz="1400" b="0" i="0" u="none" strike="noStrike" kern="1200" dirty="0">
                <a:solidFill>
                  <a:srgbClr val="0000FF"/>
                </a:solidFill>
                <a:effectLst/>
                <a:latin typeface="맑은 고딕" panose="020B0503020000020004" pitchFamily="50" charset="-127"/>
                <a:ea typeface="맑은 고딕" panose="020B0503020000020004" pitchFamily="50" charset="-127"/>
              </a:rPr>
              <a:t>Consortium Setting</a:t>
            </a:r>
            <a:endParaRPr lang="ko-KR" altLang="ko-KR" sz="1400" b="0" i="0" u="none" strike="noStrike" dirty="0">
              <a:solidFill>
                <a:srgbClr val="0000FF"/>
              </a:solidFill>
              <a:effectLst/>
              <a:latin typeface="맑은 고딕" panose="020B0503020000020004" pitchFamily="50" charset="-127"/>
              <a:ea typeface="맑은 고딕" panose="020B0503020000020004" pitchFamily="50" charset="-127"/>
            </a:endParaRPr>
          </a:p>
          <a:p>
            <a:pPr marL="457200" indent="-317500">
              <a:buSzPts val="1400"/>
              <a:buFont typeface="Malgun Gothic"/>
              <a:buChar char="-"/>
            </a:pPr>
            <a:r>
              <a:rPr lang="ko-KR" altLang="en-US" sz="1400" dirty="0">
                <a:solidFill>
                  <a:schemeClr val="dk1"/>
                </a:solidFill>
                <a:latin typeface="+mn-ea"/>
                <a:ea typeface="+mn-ea"/>
                <a:cs typeface="+mn-cs"/>
                <a:sym typeface="Malgun Gothic"/>
              </a:rPr>
              <a:t>각 </a:t>
            </a:r>
            <a:r>
              <a:rPr lang="en-US" altLang="ko-KR" sz="1400" dirty="0">
                <a:solidFill>
                  <a:schemeClr val="dk1"/>
                </a:solidFill>
                <a:latin typeface="+mn-ea"/>
                <a:ea typeface="+mn-ea"/>
                <a:cs typeface="+mn-cs"/>
                <a:sym typeface="Malgun Gothic"/>
              </a:rPr>
              <a:t>Client</a:t>
            </a:r>
            <a:r>
              <a:rPr lang="ko-KR" altLang="en-US" sz="1400" dirty="0">
                <a:solidFill>
                  <a:schemeClr val="dk1"/>
                </a:solidFill>
                <a:latin typeface="+mn-ea"/>
                <a:ea typeface="+mn-ea"/>
                <a:cs typeface="+mn-cs"/>
                <a:sym typeface="Malgun Gothic"/>
              </a:rPr>
              <a:t>가</a:t>
            </a:r>
            <a:r>
              <a:rPr lang="en-US" altLang="ko-KR" sz="1400" dirty="0">
                <a:solidFill>
                  <a:schemeClr val="dk1"/>
                </a:solidFill>
                <a:latin typeface="+mn-ea"/>
                <a:ea typeface="+mn-ea"/>
                <a:cs typeface="+mn-cs"/>
                <a:sym typeface="Malgun Gothic"/>
              </a:rPr>
              <a:t> Training </a:t>
            </a:r>
            <a:r>
              <a:rPr lang="ko-KR" altLang="en-US" sz="1400" dirty="0">
                <a:solidFill>
                  <a:schemeClr val="dk1"/>
                </a:solidFill>
                <a:latin typeface="+mn-ea"/>
                <a:ea typeface="+mn-ea"/>
                <a:cs typeface="+mn-cs"/>
                <a:sym typeface="Malgun Gothic"/>
              </a:rPr>
              <a:t>과 </a:t>
            </a:r>
            <a:r>
              <a:rPr lang="en-US" altLang="ko-KR" sz="1400" dirty="0">
                <a:solidFill>
                  <a:schemeClr val="dk1"/>
                </a:solidFill>
                <a:latin typeface="+mn-ea"/>
                <a:ea typeface="+mn-ea"/>
                <a:cs typeface="+mn-cs"/>
                <a:sym typeface="Malgun Gothic"/>
              </a:rPr>
              <a:t>Validation </a:t>
            </a:r>
            <a:r>
              <a:rPr lang="ko-KR" altLang="en-US" sz="1400" dirty="0">
                <a:solidFill>
                  <a:schemeClr val="dk1"/>
                </a:solidFill>
                <a:latin typeface="+mn-ea"/>
                <a:ea typeface="+mn-ea"/>
                <a:cs typeface="+mn-cs"/>
                <a:sym typeface="Malgun Gothic"/>
              </a:rPr>
              <a:t>모두 수행</a:t>
            </a:r>
            <a:endParaRPr lang="en-US" altLang="ko-KR" sz="1400" dirty="0">
              <a:latin typeface="맑은 고딕" panose="020B0503020000020004" pitchFamily="50" charset="-127"/>
              <a:ea typeface="맑은 고딕" panose="020B0503020000020004" pitchFamily="50" charset="-127"/>
              <a:cs typeface="Malgun Gothic"/>
              <a:sym typeface="Malgun Gothic"/>
            </a:endParaRPr>
          </a:p>
          <a:p>
            <a:pPr marL="457200" indent="-317500">
              <a:buSzPts val="1400"/>
              <a:buFont typeface="Malgun Gothic"/>
              <a:buChar char="-"/>
            </a:pPr>
            <a:r>
              <a:rPr lang="ko-KR" altLang="en-US" sz="1400" dirty="0">
                <a:latin typeface="맑은 고딕" panose="020B0503020000020004" pitchFamily="50" charset="-127"/>
                <a:ea typeface="맑은 고딕" panose="020B0503020000020004" pitchFamily="50" charset="-127"/>
                <a:cs typeface="Malgun Gothic"/>
                <a:sym typeface="Malgun Gothic"/>
              </a:rPr>
              <a:t>별도의 </a:t>
            </a:r>
            <a:r>
              <a:rPr lang="en-US" altLang="ko-KR" sz="1400" dirty="0">
                <a:solidFill>
                  <a:schemeClr val="dk1"/>
                </a:solidFill>
                <a:latin typeface="+mn-ea"/>
                <a:ea typeface="+mn-ea"/>
                <a:cs typeface="+mn-cs"/>
              </a:rPr>
              <a:t>Validation Dataset </a:t>
            </a:r>
            <a:r>
              <a:rPr lang="ko-KR" altLang="en-US" sz="1400" dirty="0">
                <a:solidFill>
                  <a:schemeClr val="dk1"/>
                </a:solidFill>
                <a:latin typeface="+mn-ea"/>
                <a:ea typeface="+mn-ea"/>
                <a:cs typeface="+mn-cs"/>
              </a:rPr>
              <a:t>없는 구조 가능</a:t>
            </a:r>
            <a:endParaRPr lang="en-US" altLang="ko-KR" sz="1400" dirty="0">
              <a:solidFill>
                <a:schemeClr val="dk1"/>
              </a:solidFill>
              <a:latin typeface="+mn-ea"/>
              <a:ea typeface="+mn-ea"/>
              <a:cs typeface="+mn-cs"/>
            </a:endParaRPr>
          </a:p>
          <a:p>
            <a:pPr marL="457200" indent="-317500">
              <a:buSzPts val="1400"/>
              <a:buFont typeface="Malgun Gothic"/>
              <a:buChar char="-"/>
            </a:pPr>
            <a:r>
              <a:rPr lang="ko-KR" altLang="en-US" sz="1400" dirty="0">
                <a:latin typeface="맑은 고딕" panose="020B0503020000020004" pitchFamily="50" charset="-127"/>
                <a:ea typeface="맑은 고딕" panose="020B0503020000020004" pitchFamily="50" charset="-127"/>
                <a:cs typeface="Malgun Gothic"/>
                <a:sym typeface="Malgun Gothic"/>
              </a:rPr>
              <a:t>각 </a:t>
            </a:r>
            <a:r>
              <a:rPr lang="en-US" altLang="ko-KR" sz="1400" dirty="0">
                <a:latin typeface="맑은 고딕" panose="020B0503020000020004" pitchFamily="50" charset="-127"/>
                <a:ea typeface="맑은 고딕" panose="020B0503020000020004" pitchFamily="50" charset="-127"/>
                <a:cs typeface="Malgun Gothic"/>
                <a:sym typeface="Malgun Gothic"/>
              </a:rPr>
              <a:t>T</a:t>
            </a:r>
            <a:r>
              <a:rPr lang="ko-KR" altLang="ko-KR" sz="1400" b="0" i="0" u="none" strike="noStrike" cap="none" dirty="0" err="1">
                <a:solidFill>
                  <a:srgbClr val="000000"/>
                </a:solidFill>
                <a:latin typeface="맑은 고딕" panose="020B0503020000020004" pitchFamily="50" charset="-127"/>
                <a:ea typeface="맑은 고딕" panose="020B0503020000020004" pitchFamily="50" charset="-127"/>
                <a:cs typeface="Malgun Gothic"/>
                <a:sym typeface="Malgun Gothic"/>
              </a:rPr>
              <a:t>rainer</a:t>
            </a:r>
            <a:r>
              <a:rPr lang="ko-KR" altLang="en-US" sz="1400" b="0" i="0" u="none" strike="noStrike" cap="none" dirty="0" err="1">
                <a:solidFill>
                  <a:srgbClr val="000000"/>
                </a:solidFill>
                <a:latin typeface="맑은 고딕" panose="020B0503020000020004" pitchFamily="50" charset="-127"/>
                <a:ea typeface="맑은 고딕" panose="020B0503020000020004" pitchFamily="50" charset="-127"/>
                <a:cs typeface="Malgun Gothic"/>
                <a:sym typeface="Malgun Gothic"/>
              </a:rPr>
              <a:t>가</a:t>
            </a:r>
            <a:r>
              <a:rPr lang="ko-KR" altLang="ko-KR" sz="1400" b="0" i="0" u="none" strike="noStrike" cap="none" dirty="0">
                <a:solidFill>
                  <a:srgbClr val="000000"/>
                </a:solidFill>
                <a:latin typeface="맑은 고딕" panose="020B0503020000020004" pitchFamily="50" charset="-127"/>
                <a:ea typeface="맑은 고딕" panose="020B0503020000020004" pitchFamily="50" charset="-127"/>
                <a:cs typeface="Malgun Gothic"/>
                <a:sym typeface="Malgun Gothic"/>
              </a:rPr>
              <a:t> </a:t>
            </a:r>
            <a:r>
              <a:rPr lang="ko-KR" altLang="en-US" sz="1400" b="0" i="0" u="none" strike="noStrike" cap="none" dirty="0">
                <a:solidFill>
                  <a:srgbClr val="000000"/>
                </a:solidFill>
                <a:latin typeface="맑은 고딕" panose="020B0503020000020004" pitchFamily="50" charset="-127"/>
                <a:ea typeface="맑은 고딕" panose="020B0503020000020004" pitchFamily="50" charset="-127"/>
                <a:cs typeface="Malgun Gothic"/>
                <a:sym typeface="Malgun Gothic"/>
              </a:rPr>
              <a:t>자신의 </a:t>
            </a:r>
            <a:r>
              <a:rPr lang="en-US" altLang="ko-KR" sz="1400" b="0" i="0" u="none" strike="noStrike" cap="none" dirty="0">
                <a:solidFill>
                  <a:srgbClr val="000000"/>
                </a:solidFill>
                <a:latin typeface="맑은 고딕" panose="020B0503020000020004" pitchFamily="50" charset="-127"/>
                <a:ea typeface="맑은 고딕" panose="020B0503020000020004" pitchFamily="50" charset="-127"/>
                <a:cs typeface="Malgun Gothic"/>
                <a:sym typeface="Malgun Gothic"/>
              </a:rPr>
              <a:t>(</a:t>
            </a:r>
            <a:r>
              <a:rPr lang="ko-KR" altLang="ko-KR" sz="1400" b="0" i="0" u="none" strike="noStrike" cap="none" dirty="0">
                <a:solidFill>
                  <a:srgbClr val="000000"/>
                </a:solidFill>
                <a:latin typeface="맑은 고딕" panose="020B0503020000020004" pitchFamily="50" charset="-127"/>
                <a:ea typeface="맑은 고딕" panose="020B0503020000020004" pitchFamily="50" charset="-127"/>
                <a:cs typeface="Malgun Gothic"/>
                <a:sym typeface="Malgun Gothic"/>
              </a:rPr>
              <a:t>학습</a:t>
            </a:r>
            <a:r>
              <a:rPr lang="en-US" altLang="ko-KR" sz="1400" b="0" i="0" u="none" strike="noStrike" cap="none" dirty="0">
                <a:solidFill>
                  <a:srgbClr val="000000"/>
                </a:solidFill>
                <a:latin typeface="맑은 고딕" panose="020B0503020000020004" pitchFamily="50" charset="-127"/>
                <a:ea typeface="맑은 고딕" panose="020B0503020000020004" pitchFamily="50" charset="-127"/>
                <a:cs typeface="Malgun Gothic"/>
                <a:sym typeface="Malgun Gothic"/>
              </a:rPr>
              <a:t>)</a:t>
            </a:r>
            <a:r>
              <a:rPr lang="ko-KR" altLang="ko-KR" sz="1400" b="0" i="0" u="none" strike="noStrike" cap="none" dirty="0">
                <a:solidFill>
                  <a:srgbClr val="000000"/>
                </a:solidFill>
                <a:latin typeface="맑은 고딕" panose="020B0503020000020004" pitchFamily="50" charset="-127"/>
                <a:ea typeface="맑은 고딕" panose="020B0503020000020004" pitchFamily="50" charset="-127"/>
                <a:cs typeface="Malgun Gothic"/>
                <a:sym typeface="Malgun Gothic"/>
              </a:rPr>
              <a:t>데이터로 다른 </a:t>
            </a:r>
            <a:r>
              <a:rPr lang="ko-KR" altLang="ko-KR" sz="1400" b="0" i="0" u="none" strike="noStrike" cap="none" dirty="0" err="1">
                <a:solidFill>
                  <a:srgbClr val="000000"/>
                </a:solidFill>
                <a:latin typeface="맑은 고딕" panose="020B0503020000020004" pitchFamily="50" charset="-127"/>
                <a:ea typeface="맑은 고딕" panose="020B0503020000020004" pitchFamily="50" charset="-127"/>
                <a:cs typeface="Malgun Gothic"/>
                <a:sym typeface="Malgun Gothic"/>
              </a:rPr>
              <a:t>Trainer의</a:t>
            </a:r>
            <a:r>
              <a:rPr lang="ko-KR" altLang="ko-KR" sz="1400" b="0" i="0" u="none" strike="noStrike" cap="none" dirty="0">
                <a:solidFill>
                  <a:srgbClr val="000000"/>
                </a:solidFill>
                <a:latin typeface="맑은 고딕" panose="020B0503020000020004" pitchFamily="50" charset="-127"/>
                <a:ea typeface="맑은 고딕" panose="020B0503020000020004" pitchFamily="50" charset="-127"/>
                <a:cs typeface="Malgun Gothic"/>
                <a:sym typeface="Malgun Gothic"/>
              </a:rPr>
              <a:t> 학습을 </a:t>
            </a:r>
            <a:r>
              <a:rPr lang="ko-KR" altLang="ko-KR" sz="1400" b="0" i="0" u="none" strike="noStrike" cap="none" dirty="0" err="1">
                <a:solidFill>
                  <a:srgbClr val="000000"/>
                </a:solidFill>
                <a:latin typeface="맑은 고딕" panose="020B0503020000020004" pitchFamily="50" charset="-127"/>
                <a:ea typeface="맑은 고딕" panose="020B0503020000020004" pitchFamily="50" charset="-127"/>
                <a:cs typeface="Malgun Gothic"/>
                <a:sym typeface="Malgun Gothic"/>
              </a:rPr>
              <a:t>Validat</a:t>
            </a:r>
            <a:r>
              <a:rPr lang="en-US" altLang="ko-KR" sz="1400" b="0" i="0" u="none" strike="noStrike" cap="none" dirty="0">
                <a:solidFill>
                  <a:srgbClr val="000000"/>
                </a:solidFill>
                <a:latin typeface="맑은 고딕" panose="020B0503020000020004" pitchFamily="50" charset="-127"/>
                <a:ea typeface="맑은 고딕" panose="020B0503020000020004" pitchFamily="50" charset="-127"/>
                <a:cs typeface="Malgun Gothic"/>
                <a:sym typeface="Malgun Gothic"/>
              </a:rPr>
              <a:t>ion/Evaluation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ltLang="ko-KR" sz="14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sym typeface="Arial"/>
            </a:endParaRPr>
          </a:p>
        </p:txBody>
      </p:sp>
      <p:pic>
        <p:nvPicPr>
          <p:cNvPr id="7" name="Picture 2" descr="2CP: Decentralized Protocols to Transparently Evaluate Contributivity in Blockchain  Federated Learning Environments | DeepAI">
            <a:extLst>
              <a:ext uri="{FF2B5EF4-FFF2-40B4-BE49-F238E27FC236}">
                <a16:creationId xmlns:a16="http://schemas.microsoft.com/office/drawing/2014/main" id="{42F7FB48-C01E-E6D1-308A-2CE1BDF8FA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240" y="2923957"/>
            <a:ext cx="2941059" cy="2952328"/>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a:extLst>
              <a:ext uri="{FF2B5EF4-FFF2-40B4-BE49-F238E27FC236}">
                <a16:creationId xmlns:a16="http://schemas.microsoft.com/office/drawing/2014/main" id="{0ED295E4-72AD-BE3A-840A-7D3012BDBD86}"/>
              </a:ext>
            </a:extLst>
          </p:cNvPr>
          <p:cNvPicPr>
            <a:picLocks noChangeAspect="1"/>
          </p:cNvPicPr>
          <p:nvPr/>
        </p:nvPicPr>
        <p:blipFill>
          <a:blip r:embed="rId6"/>
          <a:stretch>
            <a:fillRect/>
          </a:stretch>
        </p:blipFill>
        <p:spPr>
          <a:xfrm>
            <a:off x="3436720" y="2779941"/>
            <a:ext cx="5707280" cy="3745403"/>
          </a:xfrm>
          <a:prstGeom prst="rect">
            <a:avLst/>
          </a:prstGeom>
        </p:spPr>
      </p:pic>
    </p:spTree>
    <p:extLst>
      <p:ext uri="{BB962C8B-B14F-4D97-AF65-F5344CB8AC3E}">
        <p14:creationId xmlns:p14="http://schemas.microsoft.com/office/powerpoint/2010/main" val="21325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dirty="0"/>
              <a:t>BCFL</a:t>
            </a:r>
          </a:p>
        </p:txBody>
      </p:sp>
      <p:sp>
        <p:nvSpPr>
          <p:cNvPr id="27" name="직사각형 26"/>
          <p:cNvSpPr/>
          <p:nvPr/>
        </p:nvSpPr>
        <p:spPr>
          <a:xfrm>
            <a:off x="251520" y="764704"/>
            <a:ext cx="8352928" cy="954107"/>
          </a:xfrm>
          <a:prstGeom prst="rect">
            <a:avLst/>
          </a:prstGeom>
        </p:spPr>
        <p:txBody>
          <a:bodyPr wrap="square">
            <a:spAutoFit/>
          </a:bodyPr>
          <a:lstStyle/>
          <a:p>
            <a:pPr algn="l"/>
            <a:r>
              <a:rPr lang="en-US" altLang="ko-KR" sz="1400" b="0" i="0" dirty="0">
                <a:solidFill>
                  <a:srgbClr val="24292F"/>
                </a:solidFill>
                <a:effectLst/>
                <a:latin typeface="+mn-ea"/>
              </a:rPr>
              <a:t>2CP: Decentralized Protocols to Transparently Evaluate </a:t>
            </a:r>
            <a:r>
              <a:rPr lang="en-US" altLang="ko-KR" sz="1400" b="0" i="0" dirty="0" err="1">
                <a:solidFill>
                  <a:srgbClr val="24292F"/>
                </a:solidFill>
                <a:effectLst/>
                <a:latin typeface="+mn-ea"/>
              </a:rPr>
              <a:t>Contributivity</a:t>
            </a:r>
            <a:r>
              <a:rPr lang="en-US" altLang="ko-KR" sz="1400" b="0" i="0" dirty="0">
                <a:solidFill>
                  <a:srgbClr val="24292F"/>
                </a:solidFill>
                <a:effectLst/>
                <a:latin typeface="+mn-ea"/>
              </a:rPr>
              <a:t> in Blockchain Federated Learning Environments, </a:t>
            </a:r>
            <a:r>
              <a:rPr lang="en-US" altLang="ko-KR" sz="1400" b="0" i="0" dirty="0">
                <a:solidFill>
                  <a:srgbClr val="24292F"/>
                </a:solidFill>
                <a:effectLst/>
                <a:latin typeface="+mn-ea"/>
                <a:hlinkClick r:id="rId3"/>
              </a:rPr>
              <a:t>https://arxiv.org/abs/2011.07516</a:t>
            </a:r>
            <a:r>
              <a:rPr lang="en-US" altLang="ko-KR" sz="1400" b="0" i="0" dirty="0">
                <a:solidFill>
                  <a:srgbClr val="24292F"/>
                </a:solidFill>
                <a:effectLst/>
                <a:latin typeface="+mn-ea"/>
              </a:rPr>
              <a:t> </a:t>
            </a:r>
          </a:p>
          <a:p>
            <a:pPr algn="l"/>
            <a:endParaRPr lang="en-US" altLang="ko-KR" sz="1400" dirty="0">
              <a:solidFill>
                <a:srgbClr val="24292F"/>
              </a:solidFill>
              <a:latin typeface="+mn-ea"/>
            </a:endParaRPr>
          </a:p>
          <a:p>
            <a:endParaRPr lang="en-US" altLang="ko-KR" sz="1400" dirty="0">
              <a:latin typeface="+mn-ea"/>
            </a:endParaRPr>
          </a:p>
        </p:txBody>
      </p:sp>
      <p:graphicFrame>
        <p:nvGraphicFramePr>
          <p:cNvPr id="4" name="표 4">
            <a:extLst>
              <a:ext uri="{FF2B5EF4-FFF2-40B4-BE49-F238E27FC236}">
                <a16:creationId xmlns:a16="http://schemas.microsoft.com/office/drawing/2014/main" id="{3027C502-179C-4F2F-0A07-53A019177908}"/>
              </a:ext>
            </a:extLst>
          </p:cNvPr>
          <p:cNvGraphicFramePr>
            <a:graphicFrameLocks noGrp="1"/>
          </p:cNvGraphicFramePr>
          <p:nvPr>
            <p:extLst>
              <p:ext uri="{D42A27DB-BD31-4B8C-83A1-F6EECF244321}">
                <p14:modId xmlns:p14="http://schemas.microsoft.com/office/powerpoint/2010/main" val="3869403338"/>
              </p:ext>
            </p:extLst>
          </p:nvPr>
        </p:nvGraphicFramePr>
        <p:xfrm>
          <a:off x="323528" y="1632168"/>
          <a:ext cx="8568706" cy="4389120"/>
        </p:xfrm>
        <a:graphic>
          <a:graphicData uri="http://schemas.openxmlformats.org/drawingml/2006/table">
            <a:tbl>
              <a:tblPr firstRow="1" bandRow="1">
                <a:tableStyleId>{5C22544A-7EE6-4342-B048-85BDC9FD1C3A}</a:tableStyleId>
              </a:tblPr>
              <a:tblGrid>
                <a:gridCol w="1275804">
                  <a:extLst>
                    <a:ext uri="{9D8B030D-6E8A-4147-A177-3AD203B41FA5}">
                      <a16:colId xmlns:a16="http://schemas.microsoft.com/office/drawing/2014/main" val="2246395995"/>
                    </a:ext>
                  </a:extLst>
                </a:gridCol>
                <a:gridCol w="3517198">
                  <a:extLst>
                    <a:ext uri="{9D8B030D-6E8A-4147-A177-3AD203B41FA5}">
                      <a16:colId xmlns:a16="http://schemas.microsoft.com/office/drawing/2014/main" val="3661249954"/>
                    </a:ext>
                  </a:extLst>
                </a:gridCol>
                <a:gridCol w="3775704">
                  <a:extLst>
                    <a:ext uri="{9D8B030D-6E8A-4147-A177-3AD203B41FA5}">
                      <a16:colId xmlns:a16="http://schemas.microsoft.com/office/drawing/2014/main" val="3219090180"/>
                    </a:ext>
                  </a:extLst>
                </a:gridCol>
              </a:tblGrid>
              <a:tr h="0">
                <a:tc>
                  <a:txBody>
                    <a:bodyPr/>
                    <a:lstStyle/>
                    <a:p>
                      <a:pPr latinLnBrk="1"/>
                      <a:endParaRPr lang="ko-KR" altLang="en-US" sz="1200" dirty="0">
                        <a:solidFill>
                          <a:schemeClr val="bg1"/>
                        </a:solidFill>
                        <a:latin typeface="맑은 고딕" panose="020B0503020000020004" pitchFamily="50" charset="-127"/>
                      </a:endParaRPr>
                    </a:p>
                  </a:txBody>
                  <a:tcPr/>
                </a:tc>
                <a:tc>
                  <a:txBody>
                    <a:bodyPr/>
                    <a:lstStyle/>
                    <a:p>
                      <a:pPr latinLnBrk="1"/>
                      <a:r>
                        <a:rPr lang="en-US" altLang="ko-KR" sz="1200" dirty="0">
                          <a:solidFill>
                            <a:schemeClr val="bg1"/>
                          </a:solidFill>
                          <a:latin typeface="맑은 고딕" panose="020B0503020000020004" pitchFamily="50" charset="-127"/>
                        </a:rPr>
                        <a:t>Cross-device FL </a:t>
                      </a:r>
                      <a:endParaRPr lang="ko-KR" altLang="en-US" sz="1200" dirty="0">
                        <a:solidFill>
                          <a:schemeClr val="bg1"/>
                        </a:solidFill>
                        <a:latin typeface="맑은 고딕" panose="020B0503020000020004" pitchFamily="50" charset="-127"/>
                      </a:endParaRPr>
                    </a:p>
                  </a:txBody>
                  <a:tcPr/>
                </a:tc>
                <a:tc>
                  <a:txBody>
                    <a:bodyPr/>
                    <a:lstStyle/>
                    <a:p>
                      <a:pPr latinLnBrk="1"/>
                      <a:r>
                        <a:rPr lang="en-US" altLang="ko-KR" sz="1200" dirty="0">
                          <a:solidFill>
                            <a:schemeClr val="bg1"/>
                          </a:solidFill>
                          <a:latin typeface="맑은 고딕" panose="020B0503020000020004" pitchFamily="50" charset="-127"/>
                        </a:rPr>
                        <a:t>Cross-Silo FL </a:t>
                      </a:r>
                      <a:endParaRPr lang="ko-KR" altLang="en-US" sz="1200" dirty="0">
                        <a:solidFill>
                          <a:schemeClr val="bg1"/>
                        </a:solidFill>
                        <a:latin typeface="맑은 고딕" panose="020B0503020000020004" pitchFamily="50" charset="-127"/>
                      </a:endParaRPr>
                    </a:p>
                  </a:txBody>
                  <a:tcPr/>
                </a:tc>
                <a:extLst>
                  <a:ext uri="{0D108BD9-81ED-4DB2-BD59-A6C34878D82A}">
                    <a16:rowId xmlns:a16="http://schemas.microsoft.com/office/drawing/2014/main" val="15663259"/>
                  </a:ext>
                </a:extLst>
              </a:tr>
              <a:tr h="0">
                <a:tc>
                  <a:txBody>
                    <a:bodyPr/>
                    <a:lstStyle/>
                    <a:p>
                      <a:pPr latinLnBrk="1"/>
                      <a:r>
                        <a:rPr lang="ko-KR" altLang="en-US" sz="1200" b="1" dirty="0">
                          <a:latin typeface="맑은 고딕" panose="020B0503020000020004" pitchFamily="50" charset="-127"/>
                        </a:rPr>
                        <a:t>실증</a:t>
                      </a:r>
                      <a:r>
                        <a:rPr lang="en-US" altLang="ko-KR" sz="1200" b="1" dirty="0">
                          <a:latin typeface="맑은 고딕" panose="020B0503020000020004" pitchFamily="50" charset="-127"/>
                        </a:rPr>
                        <a:t> </a:t>
                      </a:r>
                      <a:r>
                        <a:rPr lang="ko-KR" altLang="en-US" sz="1200" b="1" dirty="0">
                          <a:latin typeface="맑은 고딕" panose="020B0503020000020004" pitchFamily="50" charset="-127"/>
                        </a:rPr>
                        <a:t>적용 </a:t>
                      </a:r>
                    </a:p>
                  </a:txBody>
                  <a:tcPr/>
                </a:tc>
                <a:tc>
                  <a:txBody>
                    <a:bodyPr/>
                    <a:lstStyle/>
                    <a:p>
                      <a:pPr marL="0" marR="0" indent="0" algn="l" rtl="0" fontAlgn="base" latinLnBrk="1">
                        <a:lnSpc>
                          <a:spcPct val="100000"/>
                        </a:lnSpc>
                        <a:spcBef>
                          <a:spcPts val="0"/>
                        </a:spcBef>
                        <a:spcAft>
                          <a:spcPts val="0"/>
                        </a:spcAft>
                        <a:buClr>
                          <a:srgbClr val="000000"/>
                        </a:buClr>
                        <a:buFontTx/>
                        <a:buNone/>
                      </a:pPr>
                      <a:r>
                        <a:rPr lang="en-US" altLang="ko-KR" sz="1200" b="1" i="0" u="none" strike="noStrike" cap="none" dirty="0">
                          <a:solidFill>
                            <a:schemeClr val="dk1"/>
                          </a:solidFill>
                          <a:effectLst/>
                          <a:latin typeface="맑은 고딕" panose="020B0503020000020004" pitchFamily="50" charset="-127"/>
                          <a:ea typeface="+mn-ea"/>
                          <a:cs typeface="+mn-cs"/>
                          <a:sym typeface="Arial"/>
                        </a:rPr>
                        <a:t>D-1. </a:t>
                      </a:r>
                      <a:r>
                        <a:rPr lang="ko-KR" altLang="en-US" sz="1200" b="1" i="0" u="none" strike="noStrike" cap="none" dirty="0">
                          <a:solidFill>
                            <a:schemeClr val="dk1"/>
                          </a:solidFill>
                          <a:effectLst/>
                          <a:latin typeface="맑은 고딕" panose="020B0503020000020004" pitchFamily="50" charset="-127"/>
                          <a:ea typeface="+mn-ea"/>
                          <a:cs typeface="+mn-cs"/>
                          <a:sym typeface="Arial"/>
                        </a:rPr>
                        <a:t>실증 </a:t>
                      </a:r>
                      <a:r>
                        <a:rPr lang="en-US" altLang="ko-KR" sz="1200" b="1" i="0" u="none" strike="noStrike" cap="none" dirty="0">
                          <a:solidFill>
                            <a:schemeClr val="dk1"/>
                          </a:solidFill>
                          <a:effectLst/>
                          <a:latin typeface="맑은 고딕" panose="020B0503020000020004" pitchFamily="50" charset="-127"/>
                          <a:ea typeface="+mn-ea"/>
                          <a:cs typeface="+mn-cs"/>
                          <a:sym typeface="Arial"/>
                        </a:rPr>
                        <a:t>- </a:t>
                      </a:r>
                      <a:r>
                        <a:rPr lang="en-US" altLang="ko-KR" sz="1200" b="1" i="0" u="none" strike="noStrike" cap="none" dirty="0" err="1">
                          <a:solidFill>
                            <a:schemeClr val="dk1"/>
                          </a:solidFill>
                          <a:effectLst/>
                          <a:latin typeface="맑은 고딕" panose="020B0503020000020004" pitchFamily="50" charset="-127"/>
                          <a:ea typeface="+mn-ea"/>
                          <a:cs typeface="+mn-cs"/>
                          <a:sym typeface="Arial"/>
                        </a:rPr>
                        <a:t>DTx</a:t>
                      </a:r>
                      <a:r>
                        <a:rPr lang="en-US" altLang="ko-KR" sz="1200" b="1" i="0" u="none" strike="noStrike" cap="none" dirty="0">
                          <a:solidFill>
                            <a:schemeClr val="dk1"/>
                          </a:solidFill>
                          <a:effectLst/>
                          <a:latin typeface="맑은 고딕" panose="020B0503020000020004" pitchFamily="50" charset="-127"/>
                          <a:ea typeface="+mn-ea"/>
                          <a:cs typeface="+mn-cs"/>
                          <a:sym typeface="Arial"/>
                        </a:rPr>
                        <a:t> , D-2. </a:t>
                      </a:r>
                      <a:r>
                        <a:rPr lang="ko-KR" altLang="en-US" sz="1200" b="1" i="0" u="none" strike="noStrike" cap="none" dirty="0">
                          <a:solidFill>
                            <a:schemeClr val="dk1"/>
                          </a:solidFill>
                          <a:effectLst/>
                          <a:latin typeface="맑은 고딕" panose="020B0503020000020004" pitchFamily="50" charset="-127"/>
                          <a:ea typeface="+mn-ea"/>
                          <a:cs typeface="+mn-cs"/>
                          <a:sym typeface="Arial"/>
                        </a:rPr>
                        <a:t>실증 </a:t>
                      </a:r>
                      <a:r>
                        <a:rPr lang="en-US" altLang="ko-KR" sz="1200" b="1" i="0" u="none" strike="noStrike" cap="none" dirty="0">
                          <a:solidFill>
                            <a:schemeClr val="dk1"/>
                          </a:solidFill>
                          <a:effectLst/>
                          <a:latin typeface="맑은 고딕" panose="020B0503020000020004" pitchFamily="50" charset="-127"/>
                          <a:ea typeface="+mn-ea"/>
                          <a:cs typeface="+mn-cs"/>
                          <a:sym typeface="Arial"/>
                        </a:rPr>
                        <a:t>- RPM</a:t>
                      </a:r>
                    </a:p>
                  </a:txBody>
                  <a:tcPr/>
                </a:tc>
                <a:tc>
                  <a:txBody>
                    <a:bodyPr/>
                    <a:lstStyle/>
                    <a:p>
                      <a:pPr marL="0" marR="0" indent="0" algn="l" rtl="0" fontAlgn="base" latinLnBrk="1">
                        <a:lnSpc>
                          <a:spcPct val="100000"/>
                        </a:lnSpc>
                        <a:spcBef>
                          <a:spcPts val="0"/>
                        </a:spcBef>
                        <a:spcAft>
                          <a:spcPts val="0"/>
                        </a:spcAft>
                        <a:buClr>
                          <a:srgbClr val="000000"/>
                        </a:buClr>
                        <a:buFontTx/>
                        <a:buNone/>
                      </a:pPr>
                      <a:r>
                        <a:rPr lang="en-US" altLang="ko-KR" sz="1200" b="1" i="0" u="none" strike="noStrike" cap="none" dirty="0">
                          <a:solidFill>
                            <a:schemeClr val="dk1"/>
                          </a:solidFill>
                          <a:effectLst/>
                          <a:latin typeface="맑은 고딕" panose="020B0503020000020004" pitchFamily="50" charset="-127"/>
                          <a:ea typeface="+mn-ea"/>
                          <a:cs typeface="+mn-cs"/>
                          <a:sym typeface="Arial"/>
                        </a:rPr>
                        <a:t>D-3. </a:t>
                      </a:r>
                      <a:r>
                        <a:rPr lang="ko-KR" altLang="en-US" sz="1200" b="1" i="0" u="none" strike="noStrike" cap="none" dirty="0">
                          <a:solidFill>
                            <a:schemeClr val="dk1"/>
                          </a:solidFill>
                          <a:effectLst/>
                          <a:latin typeface="맑은 고딕" panose="020B0503020000020004" pitchFamily="50" charset="-127"/>
                          <a:ea typeface="+mn-ea"/>
                          <a:cs typeface="+mn-cs"/>
                          <a:sym typeface="Arial"/>
                        </a:rPr>
                        <a:t>실증 </a:t>
                      </a:r>
                      <a:r>
                        <a:rPr lang="en-US" altLang="ko-KR" sz="1200" b="1" i="0" u="none" strike="noStrike" cap="none" dirty="0">
                          <a:solidFill>
                            <a:schemeClr val="dk1"/>
                          </a:solidFill>
                          <a:effectLst/>
                          <a:latin typeface="맑은 고딕" panose="020B0503020000020004" pitchFamily="50" charset="-127"/>
                          <a:ea typeface="+mn-ea"/>
                          <a:cs typeface="+mn-cs"/>
                          <a:sym typeface="Arial"/>
                        </a:rPr>
                        <a:t>- </a:t>
                      </a:r>
                      <a:r>
                        <a:rPr lang="en-US" altLang="ko-KR" sz="1200" b="1" i="0" u="none" strike="noStrike" cap="none" dirty="0" err="1">
                          <a:solidFill>
                            <a:schemeClr val="dk1"/>
                          </a:solidFill>
                          <a:effectLst/>
                          <a:latin typeface="맑은 고딕" panose="020B0503020000020004" pitchFamily="50" charset="-127"/>
                          <a:ea typeface="+mn-ea"/>
                          <a:cs typeface="+mn-cs"/>
                          <a:sym typeface="Arial"/>
                        </a:rPr>
                        <a:t>SaMD</a:t>
                      </a:r>
                      <a:endParaRPr lang="en-US" altLang="ko-KR" sz="1200" b="1" i="0" u="none" strike="noStrike" cap="none" dirty="0">
                        <a:solidFill>
                          <a:schemeClr val="dk1"/>
                        </a:solidFill>
                        <a:effectLst/>
                        <a:latin typeface="맑은 고딕" panose="020B0503020000020004" pitchFamily="50" charset="-127"/>
                        <a:ea typeface="+mn-ea"/>
                        <a:cs typeface="+mn-cs"/>
                        <a:sym typeface="Arial"/>
                      </a:endParaRPr>
                    </a:p>
                  </a:txBody>
                  <a:tcPr/>
                </a:tc>
                <a:extLst>
                  <a:ext uri="{0D108BD9-81ED-4DB2-BD59-A6C34878D82A}">
                    <a16:rowId xmlns:a16="http://schemas.microsoft.com/office/drawing/2014/main" val="4061498992"/>
                  </a:ext>
                </a:extLst>
              </a:tr>
              <a:tr h="0">
                <a:tc>
                  <a:txBody>
                    <a:bodyPr/>
                    <a:lstStyle/>
                    <a:p>
                      <a:pPr latinLnBrk="1"/>
                      <a:r>
                        <a:rPr lang="en-US" altLang="ko-KR" sz="1200" dirty="0">
                          <a:latin typeface="맑은 고딕" panose="020B0503020000020004" pitchFamily="50" charset="-127"/>
                        </a:rPr>
                        <a:t>FL scenario</a:t>
                      </a:r>
                      <a:endParaRPr lang="ko-KR" altLang="en-US" sz="1200" dirty="0">
                        <a:latin typeface="맑은 고딕" panose="020B0503020000020004" pitchFamily="50" charset="-127"/>
                      </a:endParaRPr>
                    </a:p>
                  </a:txBody>
                  <a:tcPr/>
                </a:tc>
                <a:tc>
                  <a:txBody>
                    <a:bodyPr/>
                    <a:lstStyle/>
                    <a:p>
                      <a:pPr latinLnBrk="1"/>
                      <a:r>
                        <a:rPr lang="en-US" altLang="ko-KR" sz="1200" dirty="0">
                          <a:solidFill>
                            <a:srgbClr val="FF0000"/>
                          </a:solidFill>
                          <a:latin typeface="맑은 고딕" panose="020B0503020000020004" pitchFamily="50" charset="-127"/>
                        </a:rPr>
                        <a:t>Cross-device FL scenario ( &gt;= 1000 lightweight Clients)</a:t>
                      </a:r>
                      <a:endParaRPr lang="ko-KR" altLang="en-US" sz="1200" dirty="0">
                        <a:solidFill>
                          <a:srgbClr val="FF0000"/>
                        </a:solidFill>
                        <a:latin typeface="맑은 고딕" panose="020B0503020000020004" pitchFamily="50" charset="-127"/>
                      </a:endParaRPr>
                    </a:p>
                  </a:txBody>
                  <a:tcPr/>
                </a:tc>
                <a:tc>
                  <a:txBody>
                    <a:bodyPr/>
                    <a:lstStyle/>
                    <a:p>
                      <a:pPr latinLnBrk="1"/>
                      <a:r>
                        <a:rPr lang="en-US" altLang="ko-KR" sz="1200" dirty="0">
                          <a:solidFill>
                            <a:srgbClr val="0000FF"/>
                          </a:solidFill>
                          <a:latin typeface="맑은 고딕" panose="020B0503020000020004" pitchFamily="50" charset="-127"/>
                        </a:rPr>
                        <a:t>Cross-Silo FL scenario ( &lt;= 10 Server- level Clients) </a:t>
                      </a:r>
                      <a:endParaRPr lang="ko-KR" altLang="en-US" sz="1200" dirty="0">
                        <a:solidFill>
                          <a:srgbClr val="0000FF"/>
                        </a:solidFill>
                        <a:latin typeface="맑은 고딕" panose="020B0503020000020004" pitchFamily="50" charset="-127"/>
                      </a:endParaRPr>
                    </a:p>
                  </a:txBody>
                  <a:tcPr/>
                </a:tc>
                <a:extLst>
                  <a:ext uri="{0D108BD9-81ED-4DB2-BD59-A6C34878D82A}">
                    <a16:rowId xmlns:a16="http://schemas.microsoft.com/office/drawing/2014/main" val="2446442481"/>
                  </a:ext>
                </a:extLst>
              </a:tr>
              <a:tr h="0">
                <a:tc>
                  <a:txBody>
                    <a:bodyPr/>
                    <a:lstStyle/>
                    <a:p>
                      <a:pPr latinLnBrk="1"/>
                      <a:r>
                        <a:rPr lang="en-US" altLang="ko-KR" sz="1200" dirty="0">
                          <a:latin typeface="맑은 고딕" panose="020B0503020000020004" pitchFamily="50" charset="-127"/>
                        </a:rPr>
                        <a:t>In</a:t>
                      </a:r>
                      <a:r>
                        <a:rPr lang="ko-KR" altLang="en-US" sz="1200" dirty="0">
                          <a:latin typeface="맑은 고딕" panose="020B0503020000020004" pitchFamily="50" charset="-127"/>
                        </a:rPr>
                        <a:t> </a:t>
                      </a:r>
                      <a:r>
                        <a:rPr lang="en-US" altLang="ko-KR" sz="1200" dirty="0">
                          <a:latin typeface="맑은 고딕" panose="020B0503020000020004" pitchFamily="50" charset="-127"/>
                        </a:rPr>
                        <a:t>2CP settings</a:t>
                      </a:r>
                      <a:endParaRPr lang="ko-KR" altLang="en-US" sz="1200" dirty="0">
                        <a:latin typeface="맑은 고딕" panose="020B0503020000020004" pitchFamily="50" charset="-127"/>
                      </a:endParaRPr>
                    </a:p>
                  </a:txBody>
                  <a:tcPr/>
                </a:tc>
                <a:tc>
                  <a:txBody>
                    <a:bodyPr/>
                    <a:lstStyle/>
                    <a:p>
                      <a:pPr latinLnBrk="1"/>
                      <a:r>
                        <a:rPr lang="en-US" altLang="ko-KR" sz="1200" dirty="0">
                          <a:solidFill>
                            <a:srgbClr val="FF0000"/>
                          </a:solidFill>
                          <a:latin typeface="맑은 고딕" panose="020B0503020000020004" pitchFamily="50" charset="-127"/>
                        </a:rPr>
                        <a:t>Crowdsource Setting</a:t>
                      </a:r>
                      <a:endParaRPr lang="ko-KR" altLang="en-US" sz="1200" dirty="0">
                        <a:solidFill>
                          <a:srgbClr val="FF0000"/>
                        </a:solidFill>
                        <a:latin typeface="맑은 고딕" panose="020B0503020000020004" pitchFamily="50" charset="-127"/>
                      </a:endParaRPr>
                    </a:p>
                  </a:txBody>
                  <a:tcPr/>
                </a:tc>
                <a:tc>
                  <a:txBody>
                    <a:bodyPr/>
                    <a:lstStyle/>
                    <a:p>
                      <a:pPr latinLnBrk="1"/>
                      <a:r>
                        <a:rPr lang="en-US" altLang="ko-KR" sz="1200" dirty="0">
                          <a:solidFill>
                            <a:srgbClr val="0000FF"/>
                          </a:solidFill>
                          <a:latin typeface="맑은 고딕" panose="020B0503020000020004" pitchFamily="50" charset="-127"/>
                        </a:rPr>
                        <a:t>Consortium Setting</a:t>
                      </a:r>
                      <a:endParaRPr lang="ko-KR" altLang="en-US" sz="1200" dirty="0">
                        <a:solidFill>
                          <a:srgbClr val="0000FF"/>
                        </a:solidFill>
                        <a:latin typeface="맑은 고딕" panose="020B0503020000020004" pitchFamily="50" charset="-127"/>
                      </a:endParaRPr>
                    </a:p>
                  </a:txBody>
                  <a:tcPr/>
                </a:tc>
                <a:extLst>
                  <a:ext uri="{0D108BD9-81ED-4DB2-BD59-A6C34878D82A}">
                    <a16:rowId xmlns:a16="http://schemas.microsoft.com/office/drawing/2014/main" val="2586235416"/>
                  </a:ext>
                </a:extLst>
              </a:tr>
              <a:tr h="0">
                <a:tc>
                  <a:txBody>
                    <a:bodyPr/>
                    <a:lstStyle/>
                    <a:p>
                      <a:pPr latinLnBrk="1"/>
                      <a:r>
                        <a:rPr lang="en-US" altLang="ko-KR" sz="1200" dirty="0">
                          <a:latin typeface="맑은 고딕" panose="020B0503020000020004" pitchFamily="50" charset="-127"/>
                        </a:rPr>
                        <a:t>Stake Holders</a:t>
                      </a:r>
                      <a:endParaRPr lang="ko-KR" altLang="en-US" sz="1200" dirty="0">
                        <a:latin typeface="맑은 고딕" panose="020B0503020000020004" pitchFamily="50" charset="-127"/>
                      </a:endParaRPr>
                    </a:p>
                  </a:txBody>
                  <a:tcPr/>
                </a:tc>
                <a:tc>
                  <a:txBody>
                    <a:bodyPr/>
                    <a:lstStyle/>
                    <a:p>
                      <a:pPr marL="285750" indent="-285750" latinLnBrk="1">
                        <a:buFontTx/>
                        <a:buChar char="-"/>
                      </a:pPr>
                      <a:r>
                        <a:rPr lang="en-US" altLang="ko-KR" sz="1200" dirty="0">
                          <a:latin typeface="맑은 고딕" panose="020B0503020000020004" pitchFamily="50" charset="-127"/>
                        </a:rPr>
                        <a:t>SC Publisher</a:t>
                      </a:r>
                    </a:p>
                    <a:p>
                      <a:pPr marL="285750" marR="0" lvl="0" indent="-285750" algn="l" defTabSz="913765" rtl="0" eaLnBrk="1" fontAlgn="auto" latinLnBrk="1" hangingPunct="1">
                        <a:lnSpc>
                          <a:spcPct val="100000"/>
                        </a:lnSpc>
                        <a:spcBef>
                          <a:spcPts val="0"/>
                        </a:spcBef>
                        <a:spcAft>
                          <a:spcPts val="0"/>
                        </a:spcAft>
                        <a:buClrTx/>
                        <a:buSzTx/>
                        <a:buFontTx/>
                        <a:buChar char="-"/>
                        <a:tabLst/>
                        <a:defRPr/>
                      </a:pPr>
                      <a:r>
                        <a:rPr lang="en-US" altLang="ko-KR" sz="1200" dirty="0">
                          <a:latin typeface="맑은 고딕" panose="020B0503020000020004" pitchFamily="50" charset="-127"/>
                        </a:rPr>
                        <a:t>Aggregator</a:t>
                      </a:r>
                    </a:p>
                    <a:p>
                      <a:pPr marL="285750" indent="-285750" latinLnBrk="1">
                        <a:buFontTx/>
                        <a:buChar char="-"/>
                      </a:pPr>
                      <a:r>
                        <a:rPr lang="en-US" altLang="ko-KR" sz="1200" dirty="0">
                          <a:latin typeface="맑은 고딕" panose="020B0503020000020004" pitchFamily="50" charset="-127"/>
                        </a:rPr>
                        <a:t>Evaluator/Validator</a:t>
                      </a:r>
                    </a:p>
                    <a:p>
                      <a:pPr marL="285750" marR="0" lvl="0" indent="-285750" algn="l" defTabSz="913765" rtl="0" eaLnBrk="1" fontAlgn="auto" latinLnBrk="1" hangingPunct="1">
                        <a:lnSpc>
                          <a:spcPct val="100000"/>
                        </a:lnSpc>
                        <a:spcBef>
                          <a:spcPts val="0"/>
                        </a:spcBef>
                        <a:spcAft>
                          <a:spcPts val="0"/>
                        </a:spcAft>
                        <a:buClrTx/>
                        <a:buSzTx/>
                        <a:buFontTx/>
                        <a:buChar char="-"/>
                        <a:tabLst/>
                        <a:defRPr/>
                      </a:pPr>
                      <a:r>
                        <a:rPr lang="en-US" altLang="ko-KR" sz="1200" dirty="0">
                          <a:latin typeface="맑은 고딕" panose="020B0503020000020004" pitchFamily="50" charset="-127"/>
                        </a:rPr>
                        <a:t>Trainer </a:t>
                      </a:r>
                      <a:r>
                        <a:rPr lang="en-US" altLang="ko-KR" sz="1200" dirty="0">
                          <a:solidFill>
                            <a:srgbClr val="FF0000"/>
                          </a:solidFill>
                          <a:latin typeface="맑은 고딕" panose="020B0503020000020004" pitchFamily="50" charset="-127"/>
                        </a:rPr>
                        <a:t>( &gt;= 1000 lightweight Clients)</a:t>
                      </a:r>
                      <a:endParaRPr lang="ko-KR" altLang="en-US" sz="1200" dirty="0">
                        <a:latin typeface="맑은 고딕" panose="020B0503020000020004" pitchFamily="50" charset="-127"/>
                      </a:endParaRPr>
                    </a:p>
                  </a:txBody>
                  <a:tcPr/>
                </a:tc>
                <a:tc>
                  <a:txBody>
                    <a:bodyPr/>
                    <a:lstStyle/>
                    <a:p>
                      <a:pPr marL="285750" indent="-285750" latinLnBrk="1">
                        <a:buFontTx/>
                        <a:buChar char="-"/>
                      </a:pPr>
                      <a:r>
                        <a:rPr lang="en-US" altLang="ko-KR" sz="1200" dirty="0">
                          <a:latin typeface="맑은 고딕" panose="020B0503020000020004" pitchFamily="50" charset="-127"/>
                        </a:rPr>
                        <a:t>SC Publisher</a:t>
                      </a:r>
                    </a:p>
                    <a:p>
                      <a:pPr marL="285750" marR="0" lvl="0" indent="-285750" algn="l" defTabSz="913765" rtl="0" eaLnBrk="1" fontAlgn="auto" latinLnBrk="1" hangingPunct="1">
                        <a:lnSpc>
                          <a:spcPct val="100000"/>
                        </a:lnSpc>
                        <a:spcBef>
                          <a:spcPts val="0"/>
                        </a:spcBef>
                        <a:spcAft>
                          <a:spcPts val="0"/>
                        </a:spcAft>
                        <a:buClrTx/>
                        <a:buSzTx/>
                        <a:buFontTx/>
                        <a:buChar char="-"/>
                        <a:tabLst/>
                        <a:defRPr/>
                      </a:pPr>
                      <a:r>
                        <a:rPr lang="en-US" altLang="ko-KR" sz="1200" dirty="0">
                          <a:latin typeface="맑은 고딕" panose="020B0503020000020004" pitchFamily="50" charset="-127"/>
                        </a:rPr>
                        <a:t>(Optional) Aggregator</a:t>
                      </a:r>
                    </a:p>
                    <a:p>
                      <a:pPr marL="285750" indent="-285750" latinLnBrk="1">
                        <a:buFontTx/>
                        <a:buChar char="-"/>
                      </a:pPr>
                      <a:r>
                        <a:rPr lang="en-US" altLang="ko-KR" sz="1200" dirty="0">
                          <a:latin typeface="맑은 고딕" panose="020B0503020000020004" pitchFamily="50" charset="-127"/>
                        </a:rPr>
                        <a:t>Trainer (&amp; Evaluator/Validator) </a:t>
                      </a:r>
                      <a:r>
                        <a:rPr lang="en-US" altLang="ko-KR" sz="1200" dirty="0">
                          <a:solidFill>
                            <a:srgbClr val="0000FF"/>
                          </a:solidFill>
                          <a:latin typeface="맑은 고딕" panose="020B0503020000020004" pitchFamily="50" charset="-127"/>
                        </a:rPr>
                        <a:t>( &lt;= 10 Server- level Clients) </a:t>
                      </a:r>
                      <a:endParaRPr lang="en-US" altLang="ko-KR" sz="1200" dirty="0">
                        <a:latin typeface="맑은 고딕" panose="020B0503020000020004" pitchFamily="50" charset="-127"/>
                      </a:endParaRPr>
                    </a:p>
                  </a:txBody>
                  <a:tcPr/>
                </a:tc>
                <a:extLst>
                  <a:ext uri="{0D108BD9-81ED-4DB2-BD59-A6C34878D82A}">
                    <a16:rowId xmlns:a16="http://schemas.microsoft.com/office/drawing/2014/main" val="1813624891"/>
                  </a:ext>
                </a:extLst>
              </a:tr>
              <a:tr h="0">
                <a:tc>
                  <a:txBody>
                    <a:bodyPr/>
                    <a:lstStyle/>
                    <a:p>
                      <a:pPr latinLnBrk="1"/>
                      <a:r>
                        <a:rPr lang="en-US" altLang="ko-KR" sz="1200" dirty="0">
                          <a:latin typeface="맑은 고딕" panose="020B0503020000020004" pitchFamily="50" charset="-127"/>
                        </a:rPr>
                        <a:t>Evaluation/</a:t>
                      </a:r>
                    </a:p>
                    <a:p>
                      <a:pPr latinLnBrk="1"/>
                      <a:r>
                        <a:rPr lang="en-US" altLang="ko-KR" sz="1200" dirty="0">
                          <a:solidFill>
                            <a:schemeClr val="dk1"/>
                          </a:solidFill>
                          <a:latin typeface="+mn-ea"/>
                          <a:ea typeface="+mn-ea"/>
                          <a:cs typeface="+mn-cs"/>
                          <a:sym typeface="Malgun Gothic"/>
                        </a:rPr>
                        <a:t>Validation</a:t>
                      </a:r>
                      <a:endParaRPr lang="ko-KR" altLang="en-US" sz="1200" dirty="0">
                        <a:latin typeface="맑은 고딕" panose="020B0503020000020004" pitchFamily="50" charset="-127"/>
                      </a:endParaRPr>
                    </a:p>
                  </a:txBody>
                  <a:tcPr/>
                </a:tc>
                <a:tc>
                  <a:txBody>
                    <a:bodyPr/>
                    <a:lstStyle/>
                    <a:p>
                      <a:pPr marL="285750" marR="0" lvl="0" indent="-285750" algn="l" defTabSz="913765" rtl="0" eaLnBrk="1" fontAlgn="auto" latinLnBrk="1" hangingPunct="1">
                        <a:lnSpc>
                          <a:spcPct val="100000"/>
                        </a:lnSpc>
                        <a:spcBef>
                          <a:spcPts val="0"/>
                        </a:spcBef>
                        <a:spcAft>
                          <a:spcPts val="0"/>
                        </a:spcAft>
                        <a:buClrTx/>
                        <a:buSzTx/>
                        <a:buFontTx/>
                        <a:buChar char="-"/>
                        <a:tabLst/>
                        <a:defRPr/>
                      </a:pPr>
                      <a:r>
                        <a:rPr lang="en-US" altLang="ko-KR" sz="1200" kern="1200" dirty="0">
                          <a:solidFill>
                            <a:srgbClr val="FF0000"/>
                          </a:solidFill>
                          <a:effectLst/>
                          <a:latin typeface="맑은 고딕" panose="020B0503020000020004" pitchFamily="50" charset="-127"/>
                          <a:ea typeface="+mn-ea"/>
                          <a:cs typeface="+mn-cs"/>
                        </a:rPr>
                        <a:t>Trainers </a:t>
                      </a:r>
                      <a:r>
                        <a:rPr lang="ko-KR" altLang="en-US" sz="1200" kern="1200" dirty="0">
                          <a:solidFill>
                            <a:srgbClr val="FF0000"/>
                          </a:solidFill>
                          <a:effectLst/>
                          <a:latin typeface="맑은 고딕" panose="020B0503020000020004" pitchFamily="50" charset="-127"/>
                          <a:ea typeface="+mn-ea"/>
                          <a:cs typeface="+mn-cs"/>
                        </a:rPr>
                        <a:t>와 </a:t>
                      </a:r>
                      <a:r>
                        <a:rPr lang="en-US" altLang="ko-KR" sz="1200" kern="1200" dirty="0">
                          <a:solidFill>
                            <a:srgbClr val="FF0000"/>
                          </a:solidFill>
                          <a:effectLst/>
                          <a:latin typeface="맑은 고딕" panose="020B0503020000020004" pitchFamily="50" charset="-127"/>
                          <a:ea typeface="+mn-ea"/>
                          <a:cs typeface="+mn-cs"/>
                        </a:rPr>
                        <a:t>evaluator/validator </a:t>
                      </a:r>
                      <a:r>
                        <a:rPr lang="ko-KR" altLang="en-US" sz="1200" kern="1200" dirty="0">
                          <a:solidFill>
                            <a:srgbClr val="FF0000"/>
                          </a:solidFill>
                          <a:effectLst/>
                          <a:latin typeface="맑은 고딕" panose="020B0503020000020004" pitchFamily="50" charset="-127"/>
                          <a:ea typeface="+mn-ea"/>
                          <a:cs typeface="+mn-cs"/>
                        </a:rPr>
                        <a:t>는 서로 다른</a:t>
                      </a:r>
                      <a:r>
                        <a:rPr lang="en-US" altLang="ko-KR" sz="1200" kern="1200" dirty="0">
                          <a:solidFill>
                            <a:srgbClr val="FF0000"/>
                          </a:solidFill>
                          <a:effectLst/>
                          <a:latin typeface="맑은 고딕" panose="020B0503020000020004" pitchFamily="50" charset="-127"/>
                          <a:ea typeface="+mn-ea"/>
                          <a:cs typeface="+mn-cs"/>
                        </a:rPr>
                        <a:t>, </a:t>
                      </a:r>
                      <a:r>
                        <a:rPr lang="ko-KR" altLang="en-US" sz="1200" kern="1200" dirty="0">
                          <a:solidFill>
                            <a:srgbClr val="FF0000"/>
                          </a:solidFill>
                          <a:effectLst/>
                          <a:latin typeface="맑은 고딕" panose="020B0503020000020004" pitchFamily="50" charset="-127"/>
                          <a:ea typeface="+mn-ea"/>
                          <a:cs typeface="+mn-cs"/>
                        </a:rPr>
                        <a:t> 별도로 구분된 역할을 갖음</a:t>
                      </a:r>
                      <a:endParaRPr lang="en-US" altLang="ko-KR" sz="1200" kern="1200" dirty="0">
                        <a:solidFill>
                          <a:srgbClr val="FF0000"/>
                        </a:solidFill>
                        <a:effectLst/>
                        <a:latin typeface="맑은 고딕" panose="020B0503020000020004" pitchFamily="50" charset="-127"/>
                        <a:ea typeface="+mn-ea"/>
                        <a:cs typeface="+mn-cs"/>
                      </a:endParaRPr>
                    </a:p>
                    <a:p>
                      <a:pPr marL="285750" marR="0" lvl="0" indent="-285750" algn="l" defTabSz="913765" rtl="0" eaLnBrk="1" fontAlgn="auto" latinLnBrk="1" hangingPunct="1">
                        <a:lnSpc>
                          <a:spcPct val="100000"/>
                        </a:lnSpc>
                        <a:spcBef>
                          <a:spcPts val="0"/>
                        </a:spcBef>
                        <a:spcAft>
                          <a:spcPts val="0"/>
                        </a:spcAft>
                        <a:buClrTx/>
                        <a:buSzTx/>
                        <a:buFontTx/>
                        <a:buChar char="-"/>
                        <a:tabLst/>
                        <a:defRPr/>
                      </a:pPr>
                      <a:r>
                        <a:rPr lang="en-US" altLang="ko-KR" sz="1200" dirty="0">
                          <a:latin typeface="맑은 고딕" panose="020B0503020000020004" pitchFamily="50" charset="-127"/>
                        </a:rPr>
                        <a:t>Evaluator evaluate the contributions from</a:t>
                      </a:r>
                      <a:r>
                        <a:rPr lang="ko-KR" altLang="en-US" sz="1200" dirty="0">
                          <a:latin typeface="맑은 고딕" panose="020B0503020000020004" pitchFamily="50" charset="-127"/>
                        </a:rPr>
                        <a:t> </a:t>
                      </a:r>
                      <a:r>
                        <a:rPr lang="en-US" altLang="ko-KR" sz="1200" dirty="0">
                          <a:latin typeface="맑은 고딕" panose="020B0503020000020004" pitchFamily="50" charset="-127"/>
                        </a:rPr>
                        <a:t>each Trainers</a:t>
                      </a:r>
                      <a:endParaRPr lang="ko-KR" altLang="en-US" sz="1200" dirty="0">
                        <a:latin typeface="맑은 고딕" panose="020B0503020000020004" pitchFamily="50" charset="-127"/>
                      </a:endParaRPr>
                    </a:p>
                  </a:txBody>
                  <a:tcPr/>
                </a:tc>
                <a:tc>
                  <a:txBody>
                    <a:bodyPr/>
                    <a:lstStyle/>
                    <a:p>
                      <a:pPr marL="285750" marR="0" lvl="0" indent="-285750" algn="l" defTabSz="913765" rtl="0" eaLnBrk="1" fontAlgn="auto" latinLnBrk="1" hangingPunct="1">
                        <a:lnSpc>
                          <a:spcPct val="100000"/>
                        </a:lnSpc>
                        <a:spcBef>
                          <a:spcPts val="0"/>
                        </a:spcBef>
                        <a:spcAft>
                          <a:spcPts val="0"/>
                        </a:spcAft>
                        <a:buClrTx/>
                        <a:buSzTx/>
                        <a:buFontTx/>
                        <a:buChar char="-"/>
                        <a:tabLst/>
                        <a:defRPr/>
                      </a:pPr>
                      <a:r>
                        <a:rPr lang="ko-KR" altLang="en-US" sz="1200" dirty="0">
                          <a:solidFill>
                            <a:schemeClr val="dk1"/>
                          </a:solidFill>
                          <a:latin typeface="+mn-ea"/>
                          <a:ea typeface="+mn-ea"/>
                          <a:cs typeface="+mn-cs"/>
                          <a:sym typeface="Malgun Gothic"/>
                        </a:rPr>
                        <a:t>각 </a:t>
                      </a:r>
                      <a:r>
                        <a:rPr lang="en-US" altLang="ko-KR" sz="1200" dirty="0">
                          <a:solidFill>
                            <a:schemeClr val="dk1"/>
                          </a:solidFill>
                          <a:latin typeface="+mn-ea"/>
                          <a:ea typeface="+mn-ea"/>
                          <a:cs typeface="+mn-cs"/>
                          <a:sym typeface="Malgun Gothic"/>
                        </a:rPr>
                        <a:t>Client</a:t>
                      </a:r>
                      <a:r>
                        <a:rPr lang="ko-KR" altLang="en-US" sz="1200" dirty="0">
                          <a:solidFill>
                            <a:schemeClr val="dk1"/>
                          </a:solidFill>
                          <a:latin typeface="+mn-ea"/>
                          <a:ea typeface="+mn-ea"/>
                          <a:cs typeface="+mn-cs"/>
                          <a:sym typeface="Malgun Gothic"/>
                        </a:rPr>
                        <a:t>가</a:t>
                      </a:r>
                      <a:r>
                        <a:rPr lang="en-US" altLang="ko-KR" sz="1200" dirty="0">
                          <a:solidFill>
                            <a:schemeClr val="dk1"/>
                          </a:solidFill>
                          <a:latin typeface="+mn-ea"/>
                          <a:ea typeface="+mn-ea"/>
                          <a:cs typeface="+mn-cs"/>
                          <a:sym typeface="Malgun Gothic"/>
                        </a:rPr>
                        <a:t> Training </a:t>
                      </a:r>
                      <a:r>
                        <a:rPr lang="ko-KR" altLang="en-US" sz="1200" dirty="0">
                          <a:solidFill>
                            <a:schemeClr val="dk1"/>
                          </a:solidFill>
                          <a:latin typeface="+mn-ea"/>
                          <a:ea typeface="+mn-ea"/>
                          <a:cs typeface="+mn-cs"/>
                          <a:sym typeface="Malgun Gothic"/>
                        </a:rPr>
                        <a:t>과 </a:t>
                      </a:r>
                      <a:r>
                        <a:rPr lang="en-US" altLang="ko-KR" sz="1200" dirty="0">
                          <a:solidFill>
                            <a:schemeClr val="dk1"/>
                          </a:solidFill>
                          <a:latin typeface="+mn-ea"/>
                          <a:ea typeface="+mn-ea"/>
                          <a:cs typeface="+mn-cs"/>
                          <a:sym typeface="Malgun Gothic"/>
                        </a:rPr>
                        <a:t>Validation </a:t>
                      </a:r>
                      <a:r>
                        <a:rPr lang="ko-KR" altLang="en-US" sz="1200" dirty="0">
                          <a:solidFill>
                            <a:schemeClr val="dk1"/>
                          </a:solidFill>
                          <a:latin typeface="+mn-ea"/>
                          <a:ea typeface="+mn-ea"/>
                          <a:cs typeface="+mn-cs"/>
                          <a:sym typeface="Malgun Gothic"/>
                        </a:rPr>
                        <a:t>모두 수행</a:t>
                      </a:r>
                      <a:endParaRPr lang="en-US" altLang="ko-KR" sz="1200" kern="1200" dirty="0">
                        <a:solidFill>
                          <a:schemeClr val="dk1"/>
                        </a:solidFill>
                        <a:effectLst/>
                        <a:latin typeface="맑은 고딕" panose="020B0503020000020004" pitchFamily="50" charset="-127"/>
                        <a:ea typeface="+mn-ea"/>
                        <a:cs typeface="+mn-cs"/>
                      </a:endParaRPr>
                    </a:p>
                    <a:p>
                      <a:pPr marL="285750" marR="0" lvl="0" indent="-285750" algn="l" defTabSz="913765" rtl="0" eaLnBrk="1" fontAlgn="auto" latinLnBrk="1" hangingPunct="1">
                        <a:lnSpc>
                          <a:spcPct val="100000"/>
                        </a:lnSpc>
                        <a:spcBef>
                          <a:spcPts val="0"/>
                        </a:spcBef>
                        <a:spcAft>
                          <a:spcPts val="0"/>
                        </a:spcAft>
                        <a:buClrTx/>
                        <a:buSzTx/>
                        <a:buFontTx/>
                        <a:buChar char="-"/>
                        <a:tabLst/>
                        <a:defRPr/>
                      </a:pPr>
                      <a:r>
                        <a:rPr lang="en-US" altLang="ko-KR" sz="1200" kern="1200" dirty="0">
                          <a:solidFill>
                            <a:schemeClr val="dk1"/>
                          </a:solidFill>
                          <a:effectLst/>
                          <a:latin typeface="맑은 고딕" panose="020B0503020000020004" pitchFamily="50" charset="-127"/>
                          <a:ea typeface="+mn-ea"/>
                          <a:cs typeface="+mn-cs"/>
                        </a:rPr>
                        <a:t>Each client is responsible for </a:t>
                      </a:r>
                      <a:r>
                        <a:rPr lang="en-US" altLang="ko-KR" sz="1200" kern="1200" dirty="0">
                          <a:solidFill>
                            <a:srgbClr val="0000FF"/>
                          </a:solidFill>
                          <a:effectLst/>
                          <a:latin typeface="맑은 고딕" panose="020B0503020000020004" pitchFamily="50" charset="-127"/>
                          <a:ea typeface="+mn-ea"/>
                          <a:cs typeface="+mn-cs"/>
                        </a:rPr>
                        <a:t>both training and evaluation</a:t>
                      </a:r>
                    </a:p>
                    <a:p>
                      <a:pPr marL="285750" marR="0" lvl="0" indent="-285750" algn="l" defTabSz="913765" rtl="0" eaLnBrk="1" fontAlgn="auto" latinLnBrk="1" hangingPunct="1">
                        <a:lnSpc>
                          <a:spcPct val="100000"/>
                        </a:lnSpc>
                        <a:spcBef>
                          <a:spcPts val="0"/>
                        </a:spcBef>
                        <a:spcAft>
                          <a:spcPts val="0"/>
                        </a:spcAft>
                        <a:buClrTx/>
                        <a:buSzTx/>
                        <a:buFontTx/>
                        <a:buChar char="-"/>
                        <a:tabLst/>
                        <a:defRPr/>
                      </a:pPr>
                      <a:r>
                        <a:rPr lang="en-US" altLang="ko-KR" sz="1200" dirty="0">
                          <a:latin typeface="맑은 고딕" panose="020B0503020000020004" pitchFamily="50" charset="-127"/>
                        </a:rPr>
                        <a:t>Evaluation based on e</a:t>
                      </a:r>
                      <a:r>
                        <a:rPr lang="en-US" altLang="ko-KR" sz="1200" kern="1200" dirty="0">
                          <a:solidFill>
                            <a:schemeClr val="dk1"/>
                          </a:solidFill>
                          <a:effectLst/>
                          <a:latin typeface="맑은 고딕" panose="020B0503020000020004" pitchFamily="50" charset="-127"/>
                          <a:ea typeface="+mn-ea"/>
                          <a:cs typeface="+mn-cs"/>
                        </a:rPr>
                        <a:t>ach client’s Voting</a:t>
                      </a:r>
                      <a:endParaRPr lang="en-US" altLang="ko-KR" sz="1200" dirty="0">
                        <a:latin typeface="맑은 고딕" panose="020B0503020000020004" pitchFamily="50" charset="-127"/>
                      </a:endParaRPr>
                    </a:p>
                  </a:txBody>
                  <a:tcPr/>
                </a:tc>
                <a:extLst>
                  <a:ext uri="{0D108BD9-81ED-4DB2-BD59-A6C34878D82A}">
                    <a16:rowId xmlns:a16="http://schemas.microsoft.com/office/drawing/2014/main" val="3732266635"/>
                  </a:ext>
                </a:extLst>
              </a:tr>
              <a:tr h="0">
                <a:tc>
                  <a:txBody>
                    <a:bodyPr/>
                    <a:lstStyle/>
                    <a:p>
                      <a:pPr latinLnBrk="1"/>
                      <a:r>
                        <a:rPr lang="en-US" altLang="ko-KR" sz="1200" dirty="0">
                          <a:latin typeface="맑은 고딕" panose="020B0503020000020004" pitchFamily="50" charset="-127"/>
                        </a:rPr>
                        <a:t>Validation Dataset</a:t>
                      </a:r>
                      <a:endParaRPr lang="ko-KR" altLang="en-US" sz="1200" dirty="0">
                        <a:latin typeface="맑은 고딕" panose="020B0503020000020004" pitchFamily="50" charset="-127"/>
                      </a:endParaRPr>
                    </a:p>
                  </a:txBody>
                  <a:tcPr/>
                </a:tc>
                <a:tc>
                  <a:txBody>
                    <a:bodyPr/>
                    <a:lstStyle/>
                    <a:p>
                      <a:pPr marL="285750" marR="0" lvl="0" indent="-285750" algn="l" defTabSz="913765" rtl="0" eaLnBrk="1" fontAlgn="auto" latinLnBrk="1" hangingPunct="1">
                        <a:lnSpc>
                          <a:spcPct val="100000"/>
                        </a:lnSpc>
                        <a:spcBef>
                          <a:spcPts val="0"/>
                        </a:spcBef>
                        <a:spcAft>
                          <a:spcPts val="0"/>
                        </a:spcAft>
                        <a:buClrTx/>
                        <a:buSzTx/>
                        <a:buFontTx/>
                        <a:buChar char="-"/>
                        <a:tabLst/>
                        <a:defRPr/>
                      </a:pPr>
                      <a:r>
                        <a:rPr lang="ko-KR" altLang="en-US" sz="1200" dirty="0">
                          <a:solidFill>
                            <a:schemeClr val="dk1"/>
                          </a:solidFill>
                          <a:latin typeface="+mn-ea"/>
                          <a:ea typeface="+mn-ea"/>
                          <a:cs typeface="+mn-cs"/>
                        </a:rPr>
                        <a:t>검증용</a:t>
                      </a:r>
                      <a:r>
                        <a:rPr lang="en-US" altLang="ko-KR" sz="1200" dirty="0">
                          <a:solidFill>
                            <a:schemeClr val="dk1"/>
                          </a:solidFill>
                          <a:latin typeface="+mn-ea"/>
                          <a:ea typeface="+mn-ea"/>
                          <a:cs typeface="+mn-cs"/>
                        </a:rPr>
                        <a:t>/</a:t>
                      </a:r>
                      <a:r>
                        <a:rPr lang="ko-KR" altLang="en-US" sz="1200" dirty="0">
                          <a:solidFill>
                            <a:schemeClr val="dk1"/>
                          </a:solidFill>
                          <a:latin typeface="+mn-ea"/>
                          <a:ea typeface="+mn-ea"/>
                          <a:cs typeface="+mn-cs"/>
                        </a:rPr>
                        <a:t>평가용 </a:t>
                      </a:r>
                      <a:r>
                        <a:rPr lang="en-US" altLang="ko-KR" sz="1200" dirty="0">
                          <a:solidFill>
                            <a:schemeClr val="dk1"/>
                          </a:solidFill>
                          <a:latin typeface="+mn-ea"/>
                          <a:ea typeface="+mn-ea"/>
                          <a:cs typeface="+mn-cs"/>
                        </a:rPr>
                        <a:t>Validation Dataset </a:t>
                      </a:r>
                      <a:r>
                        <a:rPr lang="ko-KR" altLang="en-US" sz="1200" dirty="0">
                          <a:solidFill>
                            <a:schemeClr val="dk1"/>
                          </a:solidFill>
                          <a:latin typeface="+mn-ea"/>
                          <a:ea typeface="+mn-ea"/>
                          <a:cs typeface="+mn-cs"/>
                        </a:rPr>
                        <a:t>필요</a:t>
                      </a:r>
                      <a:r>
                        <a:rPr lang="en-US" altLang="ko-KR" sz="1200" dirty="0">
                          <a:solidFill>
                            <a:schemeClr val="dk1"/>
                          </a:solidFill>
                          <a:latin typeface="+mn-ea"/>
                          <a:ea typeface="+mn-ea"/>
                          <a:cs typeface="+mn-cs"/>
                        </a:rPr>
                        <a:t> </a:t>
                      </a:r>
                      <a:endParaRPr lang="en-US" altLang="ko-KR" sz="1200" kern="1200" dirty="0">
                        <a:solidFill>
                          <a:srgbClr val="FF0000"/>
                        </a:solidFill>
                        <a:effectLst/>
                        <a:latin typeface="맑은 고딕" panose="020B0503020000020004" pitchFamily="50" charset="-127"/>
                        <a:ea typeface="+mn-ea"/>
                        <a:cs typeface="+mn-cs"/>
                      </a:endParaRPr>
                    </a:p>
                    <a:p>
                      <a:pPr marL="285750" marR="0" lvl="0" indent="-285750" algn="l" defTabSz="913765" rtl="0" eaLnBrk="1" fontAlgn="auto" latinLnBrk="1" hangingPunct="1">
                        <a:lnSpc>
                          <a:spcPct val="100000"/>
                        </a:lnSpc>
                        <a:spcBef>
                          <a:spcPts val="0"/>
                        </a:spcBef>
                        <a:spcAft>
                          <a:spcPts val="0"/>
                        </a:spcAft>
                        <a:buClrTx/>
                        <a:buSzTx/>
                        <a:buFontTx/>
                        <a:buChar char="-"/>
                        <a:tabLst/>
                        <a:defRPr/>
                      </a:pPr>
                      <a:r>
                        <a:rPr lang="en-US" altLang="ko-KR" sz="1200" kern="1200" dirty="0">
                          <a:solidFill>
                            <a:schemeClr val="dk1"/>
                          </a:solidFill>
                          <a:effectLst/>
                          <a:latin typeface="맑은 고딕" panose="020B0503020000020004" pitchFamily="50" charset="-127"/>
                          <a:ea typeface="+mn-ea"/>
                          <a:cs typeface="+mn-cs"/>
                        </a:rPr>
                        <a:t>Evaluator has the </a:t>
                      </a:r>
                      <a:r>
                        <a:rPr lang="en-US" altLang="ko-KR" sz="1200" kern="1200" dirty="0">
                          <a:solidFill>
                            <a:srgbClr val="FF0000"/>
                          </a:solidFill>
                          <a:effectLst/>
                          <a:latin typeface="맑은 고딕" panose="020B0503020000020004" pitchFamily="50" charset="-127"/>
                          <a:ea typeface="+mn-ea"/>
                          <a:cs typeface="+mn-cs"/>
                        </a:rPr>
                        <a:t>validation dataset </a:t>
                      </a:r>
                      <a:r>
                        <a:rPr lang="en-US" altLang="ko-KR" sz="1200" kern="1200" dirty="0">
                          <a:solidFill>
                            <a:schemeClr val="dk1"/>
                          </a:solidFill>
                          <a:effectLst/>
                          <a:latin typeface="맑은 고딕" panose="020B0503020000020004" pitchFamily="50" charset="-127"/>
                          <a:ea typeface="+mn-ea"/>
                          <a:cs typeface="+mn-cs"/>
                        </a:rPr>
                        <a:t>which is not shared/exposed to the Trainers.</a:t>
                      </a:r>
                      <a:endParaRPr lang="ko-KR" altLang="en-US" sz="1200" dirty="0">
                        <a:latin typeface="맑은 고딕" panose="020B0503020000020004" pitchFamily="50" charset="-127"/>
                      </a:endParaRPr>
                    </a:p>
                  </a:txBody>
                  <a:tcPr/>
                </a:tc>
                <a:tc>
                  <a:txBody>
                    <a:bodyPr/>
                    <a:lstStyle/>
                    <a:p>
                      <a:pPr marL="285750" marR="0" lvl="0" indent="-285750" algn="l" defTabSz="913765" rtl="0" eaLnBrk="1" fontAlgn="auto" latinLnBrk="1" hangingPunct="1">
                        <a:lnSpc>
                          <a:spcPct val="100000"/>
                        </a:lnSpc>
                        <a:spcBef>
                          <a:spcPts val="0"/>
                        </a:spcBef>
                        <a:spcAft>
                          <a:spcPts val="0"/>
                        </a:spcAft>
                        <a:buClrTx/>
                        <a:buSzTx/>
                        <a:buFontTx/>
                        <a:buChar char="-"/>
                        <a:tabLst/>
                        <a:defRPr/>
                      </a:pPr>
                      <a:r>
                        <a:rPr lang="ko-KR" altLang="en-US" sz="1200" dirty="0">
                          <a:latin typeface="맑은 고딕" panose="020B0503020000020004" pitchFamily="50" charset="-127"/>
                          <a:ea typeface="+mn-ea"/>
                          <a:cs typeface="Malgun Gothic"/>
                          <a:sym typeface="Malgun Gothic"/>
                        </a:rPr>
                        <a:t>별도의 </a:t>
                      </a:r>
                      <a:r>
                        <a:rPr lang="en-US" altLang="ko-KR" sz="1200" dirty="0">
                          <a:solidFill>
                            <a:schemeClr val="dk1"/>
                          </a:solidFill>
                          <a:latin typeface="+mn-ea"/>
                          <a:ea typeface="+mn-ea"/>
                          <a:cs typeface="+mn-cs"/>
                        </a:rPr>
                        <a:t>Validation Dataset </a:t>
                      </a:r>
                      <a:r>
                        <a:rPr lang="ko-KR" altLang="en-US" sz="1200" dirty="0">
                          <a:solidFill>
                            <a:schemeClr val="dk1"/>
                          </a:solidFill>
                          <a:latin typeface="+mn-ea"/>
                          <a:ea typeface="+mn-ea"/>
                          <a:cs typeface="+mn-cs"/>
                        </a:rPr>
                        <a:t>없는 구조 가능</a:t>
                      </a:r>
                      <a:endParaRPr lang="en-US" altLang="ko-KR" sz="1200" dirty="0">
                        <a:solidFill>
                          <a:schemeClr val="dk1"/>
                        </a:solidFill>
                        <a:latin typeface="+mn-ea"/>
                        <a:ea typeface="+mn-ea"/>
                        <a:cs typeface="+mn-cs"/>
                      </a:endParaRPr>
                    </a:p>
                    <a:p>
                      <a:pPr marL="285750" marR="0" lvl="0" indent="-285750" algn="l" defTabSz="913765" rtl="0" eaLnBrk="1" fontAlgn="auto" latinLnBrk="1" hangingPunct="1">
                        <a:lnSpc>
                          <a:spcPct val="100000"/>
                        </a:lnSpc>
                        <a:spcBef>
                          <a:spcPts val="0"/>
                        </a:spcBef>
                        <a:spcAft>
                          <a:spcPts val="0"/>
                        </a:spcAft>
                        <a:buClrTx/>
                        <a:buSzTx/>
                        <a:buFontTx/>
                        <a:buChar char="-"/>
                        <a:tabLst/>
                        <a:defRPr/>
                      </a:pPr>
                      <a:r>
                        <a:rPr lang="en-US" altLang="ko-KR" sz="1200" kern="1200" dirty="0">
                          <a:solidFill>
                            <a:srgbClr val="FF0000"/>
                          </a:solidFill>
                          <a:effectLst/>
                          <a:latin typeface="맑은 고딕" panose="020B0503020000020004" pitchFamily="50" charset="-127"/>
                          <a:ea typeface="+mn-ea"/>
                          <a:cs typeface="+mn-cs"/>
                        </a:rPr>
                        <a:t>No validation dataset </a:t>
                      </a:r>
                      <a:r>
                        <a:rPr lang="en-US" altLang="ko-KR" sz="1200" kern="1200" dirty="0">
                          <a:solidFill>
                            <a:schemeClr val="dk1"/>
                          </a:solidFill>
                          <a:effectLst/>
                          <a:latin typeface="맑은 고딕" panose="020B0503020000020004" pitchFamily="50" charset="-127"/>
                          <a:ea typeface="+mn-ea"/>
                          <a:cs typeface="+mn-cs"/>
                        </a:rPr>
                        <a:t>is defined/required</a:t>
                      </a:r>
                    </a:p>
                    <a:p>
                      <a:pPr marL="285750" marR="0" lvl="0" indent="-285750" algn="l" defTabSz="913765" rtl="0" eaLnBrk="1" fontAlgn="auto" latinLnBrk="1" hangingPunct="1">
                        <a:lnSpc>
                          <a:spcPct val="100000"/>
                        </a:lnSpc>
                        <a:spcBef>
                          <a:spcPts val="0"/>
                        </a:spcBef>
                        <a:spcAft>
                          <a:spcPts val="0"/>
                        </a:spcAft>
                        <a:buClrTx/>
                        <a:buSzTx/>
                        <a:buFontTx/>
                        <a:buChar char="-"/>
                        <a:tabLst/>
                        <a:defRPr/>
                      </a:pPr>
                      <a:r>
                        <a:rPr lang="en-US" altLang="ko-KR" sz="1200" kern="1200" dirty="0">
                          <a:solidFill>
                            <a:schemeClr val="dk1"/>
                          </a:solidFill>
                          <a:effectLst/>
                          <a:latin typeface="맑은 고딕" panose="020B0503020000020004" pitchFamily="50" charset="-127"/>
                          <a:ea typeface="+mn-ea"/>
                          <a:cs typeface="+mn-cs"/>
                        </a:rPr>
                        <a:t>Each Trainer evaluates (other Trainers’ contribution) using its own data</a:t>
                      </a:r>
                      <a:endParaRPr lang="ko-KR" altLang="ko-KR" sz="1200" kern="1200" dirty="0">
                        <a:solidFill>
                          <a:schemeClr val="dk1"/>
                        </a:solidFill>
                        <a:effectLst/>
                        <a:latin typeface="맑은 고딕" panose="020B0503020000020004" pitchFamily="50" charset="-127"/>
                        <a:ea typeface="+mn-ea"/>
                        <a:cs typeface="+mn-cs"/>
                      </a:endParaRPr>
                    </a:p>
                  </a:txBody>
                  <a:tcPr/>
                </a:tc>
                <a:extLst>
                  <a:ext uri="{0D108BD9-81ED-4DB2-BD59-A6C34878D82A}">
                    <a16:rowId xmlns:a16="http://schemas.microsoft.com/office/drawing/2014/main" val="3918970716"/>
                  </a:ext>
                </a:extLst>
              </a:tr>
              <a:tr h="0">
                <a:tc>
                  <a:txBody>
                    <a:bodyPr/>
                    <a:lstStyle/>
                    <a:p>
                      <a:pPr latinLnBrk="1"/>
                      <a:r>
                        <a:rPr lang="en-US" altLang="ko-KR" sz="1200" dirty="0">
                          <a:latin typeface="맑은 고딕" panose="020B0503020000020004" pitchFamily="50" charset="-127"/>
                        </a:rPr>
                        <a:t>Etc.</a:t>
                      </a:r>
                      <a:endParaRPr lang="ko-KR" altLang="en-US" sz="1200" dirty="0">
                        <a:latin typeface="맑은 고딕" panose="020B0503020000020004" pitchFamily="50" charset="-127"/>
                      </a:endParaRPr>
                    </a:p>
                  </a:txBody>
                  <a:tcPr/>
                </a:tc>
                <a:tc gridSpan="2">
                  <a:txBody>
                    <a:bodyPr/>
                    <a:lstStyle/>
                    <a:p>
                      <a:pPr marL="0" indent="0">
                        <a:buFontTx/>
                        <a:buNone/>
                      </a:pPr>
                      <a:r>
                        <a:rPr lang="en-US" altLang="ko-KR" sz="1200" dirty="0">
                          <a:latin typeface="맑은 고딕" panose="020B0503020000020004" pitchFamily="50" charset="-127"/>
                        </a:rPr>
                        <a:t>With Evaluation/Validation, BCFL can support: </a:t>
                      </a:r>
                    </a:p>
                    <a:p>
                      <a:pPr marL="285750" indent="-285750">
                        <a:buFontTx/>
                        <a:buChar char="-"/>
                      </a:pPr>
                      <a:r>
                        <a:rPr lang="en-US" altLang="ko-KR" sz="1200" dirty="0">
                          <a:latin typeface="맑은 고딕" panose="020B0503020000020004" pitchFamily="50" charset="-127"/>
                        </a:rPr>
                        <a:t>Dynamic client/Trainer selection for the next FL round, kicking out bad/lazy guys</a:t>
                      </a:r>
                    </a:p>
                    <a:p>
                      <a:pPr marL="285750" indent="-285750">
                        <a:buFontTx/>
                        <a:buChar char="-"/>
                      </a:pPr>
                      <a:r>
                        <a:rPr lang="en-US" altLang="ko-KR" sz="1200" dirty="0">
                          <a:latin typeface="맑은 고딕" panose="020B0503020000020004" pitchFamily="50" charset="-127"/>
                        </a:rPr>
                        <a:t>Weighted Averaging during Model Parameters aggregation </a:t>
                      </a:r>
                      <a:r>
                        <a:rPr lang="ko-KR" altLang="en-US" sz="1200" dirty="0">
                          <a:latin typeface="맑은 고딕" panose="020B0503020000020004" pitchFamily="50" charset="-127"/>
                        </a:rPr>
                        <a:t> </a:t>
                      </a:r>
                      <a:endParaRPr lang="en-US" altLang="ko-KR" sz="1200" dirty="0">
                        <a:latin typeface="+mn-ea"/>
                      </a:endParaRPr>
                    </a:p>
                  </a:txBody>
                  <a:tcPr/>
                </a:tc>
                <a:tc hMerge="1">
                  <a:txBody>
                    <a:bodyPr/>
                    <a:lstStyle/>
                    <a:p>
                      <a:pPr marL="285750" marR="0" lvl="0" indent="-285750" algn="l" defTabSz="913765" rtl="0" eaLnBrk="1" fontAlgn="auto" latinLnBrk="1" hangingPunct="1">
                        <a:lnSpc>
                          <a:spcPct val="100000"/>
                        </a:lnSpc>
                        <a:spcBef>
                          <a:spcPts val="0"/>
                        </a:spcBef>
                        <a:spcAft>
                          <a:spcPts val="0"/>
                        </a:spcAft>
                        <a:buClrTx/>
                        <a:buSzTx/>
                        <a:buFontTx/>
                        <a:buChar char="-"/>
                        <a:tabLst/>
                        <a:defRPr/>
                      </a:pPr>
                      <a:endParaRPr lang="ko-KR" altLang="ko-KR" sz="1200" kern="1200" dirty="0">
                        <a:solidFill>
                          <a:schemeClr val="dk1"/>
                        </a:solidFill>
                        <a:effectLst/>
                        <a:latin typeface="+mn-lt"/>
                        <a:ea typeface="+mn-ea"/>
                        <a:cs typeface="+mn-cs"/>
                      </a:endParaRPr>
                    </a:p>
                  </a:txBody>
                  <a:tcPr/>
                </a:tc>
                <a:extLst>
                  <a:ext uri="{0D108BD9-81ED-4DB2-BD59-A6C34878D82A}">
                    <a16:rowId xmlns:a16="http://schemas.microsoft.com/office/drawing/2014/main" val="2864664694"/>
                  </a:ext>
                </a:extLst>
              </a:tr>
            </a:tbl>
          </a:graphicData>
        </a:graphic>
      </p:graphicFrame>
    </p:spTree>
    <p:extLst>
      <p:ext uri="{BB962C8B-B14F-4D97-AF65-F5344CB8AC3E}">
        <p14:creationId xmlns:p14="http://schemas.microsoft.com/office/powerpoint/2010/main" val="2125593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dirty="0"/>
              <a:t>Client Selection</a:t>
            </a:r>
          </a:p>
        </p:txBody>
      </p:sp>
      <p:sp>
        <p:nvSpPr>
          <p:cNvPr id="27" name="직사각형 26"/>
          <p:cNvSpPr/>
          <p:nvPr/>
        </p:nvSpPr>
        <p:spPr>
          <a:xfrm>
            <a:off x="251520" y="764704"/>
            <a:ext cx="8352928" cy="3108543"/>
          </a:xfrm>
          <a:prstGeom prst="rect">
            <a:avLst/>
          </a:prstGeom>
        </p:spPr>
        <p:txBody>
          <a:bodyPr wrap="square">
            <a:spAutoFit/>
          </a:bodyPr>
          <a:lstStyle/>
          <a:p>
            <a:pPr algn="l"/>
            <a:r>
              <a:rPr lang="en-US" altLang="ko-KR" sz="1400" b="0" i="0" dirty="0">
                <a:solidFill>
                  <a:srgbClr val="24292F"/>
                </a:solidFill>
                <a:effectLst/>
                <a:latin typeface="+mn-ea"/>
              </a:rPr>
              <a:t>Oort: Efficient Federated Learning via Guided Participant Selection, </a:t>
            </a:r>
            <a:r>
              <a:rPr lang="en-US" altLang="ko-KR" sz="1400" b="0" i="0" u="none" strike="noStrike" dirty="0">
                <a:solidFill>
                  <a:srgbClr val="24292F"/>
                </a:solidFill>
                <a:effectLst/>
                <a:latin typeface="+mn-ea"/>
                <a:hlinkClick r:id="rId3"/>
              </a:rPr>
              <a:t>https://www.usenix.org/conference/osdi21/presentation/lai</a:t>
            </a:r>
            <a:r>
              <a:rPr lang="en-US" altLang="ko-KR" sz="1400" b="0" i="0" dirty="0">
                <a:solidFill>
                  <a:srgbClr val="24292F"/>
                </a:solidFill>
                <a:effectLst/>
                <a:latin typeface="+mn-ea"/>
              </a:rPr>
              <a:t>, </a:t>
            </a:r>
          </a:p>
          <a:p>
            <a:pPr algn="l"/>
            <a:r>
              <a:rPr lang="en-US" altLang="ko-KR" sz="1400" b="0" i="0" u="none" strike="noStrike" dirty="0">
                <a:solidFill>
                  <a:srgbClr val="24292F"/>
                </a:solidFill>
                <a:effectLst/>
                <a:latin typeface="+mn-ea"/>
                <a:hlinkClick r:id="rId4"/>
              </a:rPr>
              <a:t>https://arxiv.org/abs/2010.06081</a:t>
            </a:r>
            <a:endParaRPr lang="en-US" altLang="ko-KR" sz="1400" b="0" i="0" u="none" strike="noStrike" dirty="0">
              <a:solidFill>
                <a:srgbClr val="24292F"/>
              </a:solidFill>
              <a:effectLst/>
              <a:latin typeface="+mn-ea"/>
            </a:endParaRPr>
          </a:p>
          <a:p>
            <a:pPr algn="l"/>
            <a:endParaRPr lang="en-US" altLang="ko-KR" sz="1400" dirty="0">
              <a:solidFill>
                <a:srgbClr val="24292F"/>
              </a:solidFill>
              <a:latin typeface="+mn-ea"/>
            </a:endParaRPr>
          </a:p>
          <a:p>
            <a:pPr algn="l"/>
            <a:r>
              <a:rPr lang="en-US" altLang="ko-KR" sz="1400" dirty="0">
                <a:solidFill>
                  <a:srgbClr val="24292F"/>
                </a:solidFill>
                <a:latin typeface="+mn-ea"/>
              </a:rPr>
              <a:t>As a result, data characteristics and device capabilities vary widely across clients. Yet, </a:t>
            </a:r>
            <a:r>
              <a:rPr lang="en-US" altLang="ko-KR" sz="1400" dirty="0">
                <a:solidFill>
                  <a:srgbClr val="FF0000"/>
                </a:solidFill>
                <a:latin typeface="+mn-ea"/>
              </a:rPr>
              <a:t>existing efforts randomly select FL participants, which leads to poor model and system efficiency</a:t>
            </a:r>
            <a:r>
              <a:rPr lang="en-US" altLang="ko-KR" sz="1400" dirty="0">
                <a:solidFill>
                  <a:srgbClr val="24292F"/>
                </a:solidFill>
                <a:latin typeface="+mn-ea"/>
              </a:rPr>
              <a:t>. In this paper, we propose Oort to improve the performance of federated training and testing with guided participant selection. With an aim to improve time-to-accuracy performance in model training, </a:t>
            </a:r>
            <a:r>
              <a:rPr lang="en-US" altLang="ko-KR" sz="1400" dirty="0">
                <a:solidFill>
                  <a:srgbClr val="FF0000"/>
                </a:solidFill>
                <a:latin typeface="+mn-ea"/>
              </a:rPr>
              <a:t>Oort prioritizes the use of those clients who have both data that offers the greatest utility in improving model accuracy and the capability to run training quickly.</a:t>
            </a:r>
          </a:p>
          <a:p>
            <a:pPr algn="l"/>
            <a:endParaRPr lang="en-US" altLang="ko-KR" sz="1400" dirty="0">
              <a:solidFill>
                <a:srgbClr val="24292F"/>
              </a:solidFill>
              <a:latin typeface="+mn-ea"/>
            </a:endParaRPr>
          </a:p>
          <a:p>
            <a:r>
              <a:rPr lang="en-US" altLang="ko-KR" sz="1400" b="0" i="0" dirty="0">
                <a:solidFill>
                  <a:srgbClr val="24292F"/>
                </a:solidFill>
                <a:effectLst/>
                <a:latin typeface="+mn-ea"/>
                <a:hlinkClick r:id="rId5"/>
              </a:rPr>
              <a:t>https://github.com/Kwangkee/FL/blob/main/FL@ClientSelection.md</a:t>
            </a:r>
            <a:r>
              <a:rPr lang="en-US" altLang="ko-KR" sz="1400" b="0" i="0" dirty="0">
                <a:solidFill>
                  <a:srgbClr val="24292F"/>
                </a:solidFill>
                <a:effectLst/>
                <a:latin typeface="+mn-ea"/>
              </a:rPr>
              <a:t> </a:t>
            </a:r>
            <a:endParaRPr lang="en-US" altLang="ko-KR" sz="1400" dirty="0">
              <a:solidFill>
                <a:srgbClr val="24292F"/>
              </a:solidFill>
              <a:latin typeface="+mn-ea"/>
            </a:endParaRPr>
          </a:p>
          <a:p>
            <a:pPr algn="l"/>
            <a:r>
              <a:rPr lang="ko-KR" altLang="en-US" sz="1400" dirty="0">
                <a:solidFill>
                  <a:srgbClr val="24292F"/>
                </a:solidFill>
                <a:latin typeface="+mn-ea"/>
              </a:rPr>
              <a:t>주요 아이디어</a:t>
            </a:r>
            <a:r>
              <a:rPr lang="en-US" altLang="ko-KR" sz="1400" dirty="0">
                <a:solidFill>
                  <a:srgbClr val="24292F"/>
                </a:solidFill>
                <a:latin typeface="+mn-ea"/>
              </a:rPr>
              <a:t>: </a:t>
            </a:r>
            <a:r>
              <a:rPr lang="en-US" altLang="ko-KR" sz="1400" dirty="0">
                <a:solidFill>
                  <a:srgbClr val="FF0000"/>
                </a:solidFill>
                <a:latin typeface="+mn-ea"/>
              </a:rPr>
              <a:t>loss-based statistical utility design</a:t>
            </a:r>
            <a:endParaRPr lang="en-US" altLang="ko-KR" sz="1400" dirty="0">
              <a:solidFill>
                <a:srgbClr val="24292F"/>
              </a:solidFill>
              <a:latin typeface="+mn-ea"/>
            </a:endParaRPr>
          </a:p>
          <a:p>
            <a:pPr algn="l"/>
            <a:r>
              <a:rPr lang="ko-KR" altLang="en-US" sz="1400" dirty="0">
                <a:solidFill>
                  <a:srgbClr val="24292F"/>
                </a:solidFill>
                <a:latin typeface="+mn-ea"/>
              </a:rPr>
              <a:t>주요 아이디어</a:t>
            </a:r>
            <a:r>
              <a:rPr lang="en-US" altLang="ko-KR" sz="1400" dirty="0">
                <a:solidFill>
                  <a:srgbClr val="24292F"/>
                </a:solidFill>
                <a:latin typeface="+mn-ea"/>
              </a:rPr>
              <a:t>: </a:t>
            </a:r>
            <a:r>
              <a:rPr lang="en-US" altLang="ko-KR" sz="1400" dirty="0">
                <a:solidFill>
                  <a:srgbClr val="FF0000"/>
                </a:solidFill>
                <a:latin typeface="+mn-ea"/>
              </a:rPr>
              <a:t>MAB (Multi-Armed Bandit) problem, exploration-exploitation</a:t>
            </a:r>
          </a:p>
        </p:txBody>
      </p:sp>
      <p:pic>
        <p:nvPicPr>
          <p:cNvPr id="10" name="그림 9">
            <a:extLst>
              <a:ext uri="{FF2B5EF4-FFF2-40B4-BE49-F238E27FC236}">
                <a16:creationId xmlns:a16="http://schemas.microsoft.com/office/drawing/2014/main" id="{B8C1E495-1F8B-5EF9-F116-728FD0C7EAAB}"/>
              </a:ext>
            </a:extLst>
          </p:cNvPr>
          <p:cNvPicPr>
            <a:picLocks noChangeAspect="1"/>
          </p:cNvPicPr>
          <p:nvPr/>
        </p:nvPicPr>
        <p:blipFill>
          <a:blip r:embed="rId6"/>
          <a:stretch>
            <a:fillRect/>
          </a:stretch>
        </p:blipFill>
        <p:spPr>
          <a:xfrm>
            <a:off x="362276" y="3893097"/>
            <a:ext cx="2384671" cy="1318614"/>
          </a:xfrm>
          <a:prstGeom prst="rect">
            <a:avLst/>
          </a:prstGeom>
        </p:spPr>
      </p:pic>
      <p:pic>
        <p:nvPicPr>
          <p:cNvPr id="12" name="그림 11">
            <a:extLst>
              <a:ext uri="{FF2B5EF4-FFF2-40B4-BE49-F238E27FC236}">
                <a16:creationId xmlns:a16="http://schemas.microsoft.com/office/drawing/2014/main" id="{A5BBDE95-BF64-A0F0-EA50-43B08A2B3C18}"/>
              </a:ext>
            </a:extLst>
          </p:cNvPr>
          <p:cNvPicPr>
            <a:picLocks noChangeAspect="1"/>
          </p:cNvPicPr>
          <p:nvPr/>
        </p:nvPicPr>
        <p:blipFill>
          <a:blip r:embed="rId7"/>
          <a:stretch>
            <a:fillRect/>
          </a:stretch>
        </p:blipFill>
        <p:spPr>
          <a:xfrm>
            <a:off x="2882327" y="3893097"/>
            <a:ext cx="2528916" cy="1321033"/>
          </a:xfrm>
          <a:prstGeom prst="rect">
            <a:avLst/>
          </a:prstGeom>
        </p:spPr>
      </p:pic>
      <p:pic>
        <p:nvPicPr>
          <p:cNvPr id="14" name="그림 13">
            <a:extLst>
              <a:ext uri="{FF2B5EF4-FFF2-40B4-BE49-F238E27FC236}">
                <a16:creationId xmlns:a16="http://schemas.microsoft.com/office/drawing/2014/main" id="{1FA0A778-0730-9D16-CA2F-030B53261739}"/>
              </a:ext>
            </a:extLst>
          </p:cNvPr>
          <p:cNvPicPr>
            <a:picLocks noChangeAspect="1"/>
          </p:cNvPicPr>
          <p:nvPr/>
        </p:nvPicPr>
        <p:blipFill>
          <a:blip r:embed="rId8"/>
          <a:stretch>
            <a:fillRect/>
          </a:stretch>
        </p:blipFill>
        <p:spPr>
          <a:xfrm>
            <a:off x="251520" y="5390152"/>
            <a:ext cx="2528916" cy="1423224"/>
          </a:xfrm>
          <a:prstGeom prst="rect">
            <a:avLst/>
          </a:prstGeom>
        </p:spPr>
      </p:pic>
      <p:pic>
        <p:nvPicPr>
          <p:cNvPr id="16" name="그림 15">
            <a:extLst>
              <a:ext uri="{FF2B5EF4-FFF2-40B4-BE49-F238E27FC236}">
                <a16:creationId xmlns:a16="http://schemas.microsoft.com/office/drawing/2014/main" id="{22EA950B-8D78-4AA6-1799-E843BAA3D0BD}"/>
              </a:ext>
            </a:extLst>
          </p:cNvPr>
          <p:cNvPicPr>
            <a:picLocks noChangeAspect="1"/>
          </p:cNvPicPr>
          <p:nvPr/>
        </p:nvPicPr>
        <p:blipFill>
          <a:blip r:embed="rId9"/>
          <a:stretch>
            <a:fillRect/>
          </a:stretch>
        </p:blipFill>
        <p:spPr>
          <a:xfrm>
            <a:off x="2882327" y="5390152"/>
            <a:ext cx="2528916" cy="1418799"/>
          </a:xfrm>
          <a:prstGeom prst="rect">
            <a:avLst/>
          </a:prstGeom>
        </p:spPr>
      </p:pic>
    </p:spTree>
    <p:extLst>
      <p:ext uri="{BB962C8B-B14F-4D97-AF65-F5344CB8AC3E}">
        <p14:creationId xmlns:p14="http://schemas.microsoft.com/office/powerpoint/2010/main" val="503449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a:ln>
                  <a:solidFill>
                    <a:srgbClr val="4F81BD">
                      <a:alpha val="0"/>
                    </a:srgbClr>
                  </a:solidFill>
                </a:ln>
                <a:latin typeface="+mj-ea"/>
              </a:rPr>
              <a:t>Federated Learning</a:t>
            </a:r>
            <a:endParaRPr lang="ko-KR" altLang="en-US" dirty="0">
              <a:ln>
                <a:solidFill>
                  <a:srgbClr val="4F81BD">
                    <a:alpha val="0"/>
                  </a:srgbClr>
                </a:solidFill>
              </a:ln>
              <a:latin typeface="+mj-ea"/>
            </a:endParaRPr>
          </a:p>
        </p:txBody>
      </p:sp>
      <p:sp>
        <p:nvSpPr>
          <p:cNvPr id="2" name="직사각형 1"/>
          <p:cNvSpPr/>
          <p:nvPr/>
        </p:nvSpPr>
        <p:spPr>
          <a:xfrm>
            <a:off x="251520" y="908720"/>
            <a:ext cx="8352928" cy="3139321"/>
          </a:xfrm>
          <a:prstGeom prst="rect">
            <a:avLst/>
          </a:prstGeom>
        </p:spPr>
        <p:txBody>
          <a:bodyPr wrap="square">
            <a:spAutoFit/>
          </a:bodyPr>
          <a:lstStyle/>
          <a:p>
            <a:endParaRPr lang="en-US" altLang="ko-KR" dirty="0"/>
          </a:p>
          <a:p>
            <a:r>
              <a:rPr lang="ko-KR" altLang="en-US" dirty="0"/>
              <a:t>▶ 개인 정보의 노출</a:t>
            </a:r>
            <a:r>
              <a:rPr lang="en-US" altLang="ko-KR" dirty="0"/>
              <a:t>/</a:t>
            </a:r>
            <a:r>
              <a:rPr lang="ko-KR" altLang="en-US" dirty="0"/>
              <a:t>침해 없이</a:t>
            </a:r>
            <a:r>
              <a:rPr lang="en-US" altLang="ko-KR" dirty="0"/>
              <a:t>, </a:t>
            </a:r>
            <a:r>
              <a:rPr lang="ko-KR" altLang="en-US" dirty="0"/>
              <a:t>데이터를 확보</a:t>
            </a:r>
            <a:r>
              <a:rPr lang="en-US" altLang="ko-KR" dirty="0"/>
              <a:t>/</a:t>
            </a:r>
            <a:r>
              <a:rPr lang="ko-KR" altLang="en-US" dirty="0"/>
              <a:t>활용할 수 있는 연합학습 기술</a:t>
            </a:r>
          </a:p>
          <a:p>
            <a:pPr marL="285750" indent="-285750">
              <a:buFont typeface="Wingdings" panose="05000000000000000000" pitchFamily="2" charset="2"/>
              <a:buChar char="§"/>
            </a:pPr>
            <a:endParaRPr lang="en-US" altLang="ko-KR" dirty="0"/>
          </a:p>
          <a:p>
            <a:pPr marL="285750" indent="-285750">
              <a:buFont typeface="Wingdings" panose="05000000000000000000" pitchFamily="2" charset="2"/>
              <a:buChar char="§"/>
            </a:pPr>
            <a:r>
              <a:rPr lang="ko-KR" altLang="en-US" dirty="0"/>
              <a:t>인공지능 모델을 학습하기 위해서는 많은 양의 데이터가 필요하지만</a:t>
            </a:r>
            <a:r>
              <a:rPr lang="en-US" altLang="ko-KR" dirty="0"/>
              <a:t>, </a:t>
            </a:r>
            <a:r>
              <a:rPr lang="ko-KR" altLang="en-US" dirty="0"/>
              <a:t>데이터 프라이버시 정책 등으로 인하여 </a:t>
            </a:r>
            <a:r>
              <a:rPr lang="en-US" altLang="ko-KR" dirty="0"/>
              <a:t>(</a:t>
            </a:r>
            <a:r>
              <a:rPr lang="ko-KR" altLang="en-US" dirty="0"/>
              <a:t>개인</a:t>
            </a:r>
            <a:r>
              <a:rPr lang="en-US" altLang="ko-KR" dirty="0"/>
              <a:t>)</a:t>
            </a:r>
            <a:r>
              <a:rPr lang="ko-KR" altLang="en-US" dirty="0"/>
              <a:t>데이터 수집</a:t>
            </a:r>
            <a:r>
              <a:rPr lang="en-US" altLang="ko-KR" dirty="0"/>
              <a:t>/</a:t>
            </a:r>
            <a:r>
              <a:rPr lang="ko-KR" altLang="en-US" dirty="0"/>
              <a:t>활용에 제약</a:t>
            </a:r>
          </a:p>
          <a:p>
            <a:pPr marL="285750" indent="-285750">
              <a:buFont typeface="Wingdings" panose="05000000000000000000" pitchFamily="2" charset="2"/>
              <a:buChar char="§"/>
            </a:pPr>
            <a:r>
              <a:rPr lang="ko-KR" altLang="en-US" dirty="0"/>
              <a:t>기존에는 중앙 서버에 모든 데이터를 수집 후 학습하는 과정이 일반적으로</a:t>
            </a:r>
            <a:r>
              <a:rPr lang="en-US" altLang="ko-KR" dirty="0"/>
              <a:t>, </a:t>
            </a:r>
            <a:r>
              <a:rPr lang="ko-KR" altLang="en-US" dirty="0"/>
              <a:t>프라이버시 침해 위험이 존재</a:t>
            </a:r>
            <a:r>
              <a:rPr lang="en-US" altLang="ko-KR" dirty="0"/>
              <a:t>. </a:t>
            </a:r>
            <a:r>
              <a:rPr lang="ko-KR" altLang="en-US" dirty="0"/>
              <a:t>이를 개선하기 위해 각 디바이스에서 로컬 모델을 학습하고 이를 동기화하는 연합학습 기술 필요성 대두</a:t>
            </a:r>
          </a:p>
          <a:p>
            <a:pPr marL="285750" indent="-285750">
              <a:buFont typeface="Wingdings" panose="05000000000000000000" pitchFamily="2" charset="2"/>
              <a:buChar char="§"/>
            </a:pPr>
            <a:r>
              <a:rPr lang="ko-KR" altLang="en-US" dirty="0"/>
              <a:t>연합학습 기술은 사용자 로컬 데이터에 직접 접근하지 않으면서 모든 사용자들의 정보를 반영한 글로벌 모델을 학습하여 이용할 수 있음</a:t>
            </a:r>
            <a:br>
              <a:rPr lang="ko-KR" altLang="en-US" dirty="0"/>
            </a:br>
            <a:endParaRPr lang="ko-KR" alt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022664"/>
            <a:ext cx="4097527" cy="2233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_x282010744" descr="EMB00005754074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064" y="4005064"/>
            <a:ext cx="3297012" cy="2388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517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dirty="0"/>
              <a:t>Client Selection</a:t>
            </a:r>
          </a:p>
        </p:txBody>
      </p:sp>
      <p:sp>
        <p:nvSpPr>
          <p:cNvPr id="27" name="직사각형 26"/>
          <p:cNvSpPr/>
          <p:nvPr/>
        </p:nvSpPr>
        <p:spPr>
          <a:xfrm>
            <a:off x="251520" y="764704"/>
            <a:ext cx="8352928" cy="3539430"/>
          </a:xfrm>
          <a:prstGeom prst="rect">
            <a:avLst/>
          </a:prstGeom>
        </p:spPr>
        <p:txBody>
          <a:bodyPr wrap="square">
            <a:spAutoFit/>
          </a:bodyPr>
          <a:lstStyle/>
          <a:p>
            <a:r>
              <a:rPr lang="en-US" altLang="ko-KR" sz="1400" dirty="0">
                <a:solidFill>
                  <a:srgbClr val="24292F"/>
                </a:solidFill>
                <a:latin typeface="+mn-ea"/>
              </a:rPr>
              <a:t>Yae Jee Cho, </a:t>
            </a:r>
            <a:r>
              <a:rPr lang="en-US" altLang="ko-KR" sz="1400" b="0" i="0" dirty="0">
                <a:solidFill>
                  <a:srgbClr val="24292F"/>
                </a:solidFill>
                <a:effectLst/>
                <a:latin typeface="+mn-ea"/>
                <a:hlinkClick r:id="rId3"/>
              </a:rPr>
              <a:t>https://github.com/Kwangkee/FL/blob/main/FL@CarnegieMellon.md#yae-jee-cho</a:t>
            </a:r>
            <a:r>
              <a:rPr lang="en-US" altLang="ko-KR" sz="1400" b="0" i="0" dirty="0">
                <a:solidFill>
                  <a:srgbClr val="24292F"/>
                </a:solidFill>
                <a:effectLst/>
                <a:latin typeface="+mn-ea"/>
              </a:rPr>
              <a:t> </a:t>
            </a:r>
          </a:p>
          <a:p>
            <a:pPr algn="l"/>
            <a:endParaRPr lang="en-US" altLang="ko-KR" sz="1400" dirty="0">
              <a:solidFill>
                <a:srgbClr val="24292F"/>
              </a:solidFill>
              <a:latin typeface="+mn-ea"/>
            </a:endParaRPr>
          </a:p>
          <a:p>
            <a:pPr algn="l"/>
            <a:r>
              <a:rPr lang="en-US" altLang="ko-KR" sz="1400" b="0" i="0" dirty="0">
                <a:solidFill>
                  <a:srgbClr val="24292F"/>
                </a:solidFill>
                <a:effectLst/>
                <a:latin typeface="+mn-ea"/>
              </a:rPr>
              <a:t>Towards Understanding Biased Client Selection in Federated Learning, </a:t>
            </a:r>
            <a:r>
              <a:rPr lang="en-US" altLang="ko-KR" sz="1400" b="0" i="0" dirty="0">
                <a:solidFill>
                  <a:srgbClr val="24292F"/>
                </a:solidFill>
                <a:effectLst/>
                <a:latin typeface="+mn-ea"/>
                <a:hlinkClick r:id="rId4"/>
              </a:rPr>
              <a:t>https://proceedings.mlr.press/v151/jee-cho22a.html</a:t>
            </a:r>
            <a:r>
              <a:rPr lang="en-US" altLang="ko-KR" sz="1400" b="0" i="0" dirty="0">
                <a:solidFill>
                  <a:srgbClr val="24292F"/>
                </a:solidFill>
                <a:effectLst/>
                <a:latin typeface="+mn-ea"/>
              </a:rPr>
              <a:t>  </a:t>
            </a:r>
          </a:p>
          <a:p>
            <a:pPr algn="l"/>
            <a:r>
              <a:rPr lang="en-US" altLang="ko-KR" sz="1400" b="0" i="0" dirty="0">
                <a:solidFill>
                  <a:srgbClr val="24292F"/>
                </a:solidFill>
                <a:effectLst/>
                <a:latin typeface="+mn-ea"/>
              </a:rPr>
              <a:t>In our work, we present the convergence analysis of federated learning with biased client selection and quantify how the bias affects convergence speed. </a:t>
            </a:r>
            <a:r>
              <a:rPr lang="en-US" altLang="ko-KR" sz="1400" b="0" i="0" dirty="0">
                <a:solidFill>
                  <a:srgbClr val="FF0000"/>
                </a:solidFill>
                <a:effectLst/>
                <a:latin typeface="+mn-ea"/>
              </a:rPr>
              <a:t>**We show that biasing client selection towards clients with higher local loss yields faster error convergence.**</a:t>
            </a:r>
          </a:p>
          <a:p>
            <a:pPr algn="l"/>
            <a:endParaRPr lang="en-US" altLang="ko-KR" sz="1400" dirty="0">
              <a:solidFill>
                <a:srgbClr val="24292F"/>
              </a:solidFill>
              <a:latin typeface="+mn-ea"/>
            </a:endParaRPr>
          </a:p>
          <a:p>
            <a:pPr algn="l"/>
            <a:r>
              <a:rPr lang="en-US" altLang="ko-KR" sz="1400" b="0" i="0" dirty="0">
                <a:solidFill>
                  <a:srgbClr val="24292F"/>
                </a:solidFill>
                <a:effectLst/>
                <a:latin typeface="+mn-ea"/>
              </a:rPr>
              <a:t>To Federate or Not To Federate: Incentivizing Client Participation in Federated Learning, </a:t>
            </a:r>
            <a:r>
              <a:rPr lang="en-US" altLang="ko-KR" sz="1400" b="0" i="0" dirty="0">
                <a:solidFill>
                  <a:srgbClr val="24292F"/>
                </a:solidFill>
                <a:effectLst/>
                <a:latin typeface="+mn-ea"/>
                <a:hlinkClick r:id="rId5"/>
              </a:rPr>
              <a:t>https://arxiv.org/abs/2205.14840</a:t>
            </a:r>
            <a:r>
              <a:rPr lang="en-US" altLang="ko-KR" sz="1400" b="0" i="0" dirty="0">
                <a:solidFill>
                  <a:srgbClr val="24292F"/>
                </a:solidFill>
                <a:effectLst/>
                <a:latin typeface="+mn-ea"/>
              </a:rPr>
              <a:t> </a:t>
            </a:r>
          </a:p>
          <a:p>
            <a:pPr algn="l"/>
            <a:r>
              <a:rPr lang="en-US" altLang="ko-KR" sz="1400" b="0" i="0" dirty="0">
                <a:solidFill>
                  <a:srgbClr val="24292F"/>
                </a:solidFill>
                <a:effectLst/>
                <a:latin typeface="+mn-ea"/>
              </a:rPr>
              <a:t>Figure 2: Aggregating weight </a:t>
            </a:r>
            <a:r>
              <a:rPr lang="en-US" altLang="ko-KR" sz="1400" b="0" i="0" dirty="0" err="1">
                <a:solidFill>
                  <a:srgbClr val="24292F"/>
                </a:solidFill>
                <a:effectLst/>
                <a:latin typeface="+mn-ea"/>
              </a:rPr>
              <a:t>qk</a:t>
            </a:r>
            <a:r>
              <a:rPr lang="en-US" altLang="ko-KR" sz="1400" b="0" i="0" dirty="0">
                <a:solidFill>
                  <a:srgbClr val="24292F"/>
                </a:solidFill>
                <a:effectLst/>
                <a:latin typeface="+mn-ea"/>
              </a:rPr>
              <a:t>(w) for any </a:t>
            </a:r>
            <a:r>
              <a:rPr lang="en-US" altLang="ko-KR" sz="1400" b="0" i="0" dirty="0" err="1">
                <a:solidFill>
                  <a:srgbClr val="24292F"/>
                </a:solidFill>
                <a:effectLst/>
                <a:latin typeface="+mn-ea"/>
              </a:rPr>
              <a:t>clientk</a:t>
            </a:r>
            <a:r>
              <a:rPr lang="en-US" altLang="ko-KR" sz="1400" b="0" i="0" dirty="0">
                <a:solidFill>
                  <a:srgbClr val="24292F"/>
                </a:solidFill>
                <a:effectLst/>
                <a:latin typeface="+mn-ea"/>
              </a:rPr>
              <a:t> versus the </a:t>
            </a:r>
            <a:r>
              <a:rPr lang="en-US" altLang="ko-KR" sz="1400" b="0" i="0" dirty="0" err="1">
                <a:solidFill>
                  <a:srgbClr val="24292F"/>
                </a:solidFill>
                <a:effectLst/>
                <a:latin typeface="+mn-ea"/>
              </a:rPr>
              <a:t>emprical</a:t>
            </a:r>
            <a:r>
              <a:rPr lang="en-US" altLang="ko-KR" sz="1400" b="0" i="0" dirty="0">
                <a:solidFill>
                  <a:srgbClr val="24292F"/>
                </a:solidFill>
                <a:effectLst/>
                <a:latin typeface="+mn-ea"/>
              </a:rPr>
              <a:t> incentive gap </a:t>
            </a:r>
            <a:r>
              <a:rPr lang="en-US" altLang="ko-KR" sz="1400" b="0" i="0" dirty="0" err="1">
                <a:solidFill>
                  <a:srgbClr val="24292F"/>
                </a:solidFill>
                <a:effectLst/>
                <a:latin typeface="+mn-ea"/>
              </a:rPr>
              <a:t>Fk</a:t>
            </a:r>
            <a:r>
              <a:rPr lang="en-US" altLang="ko-KR" sz="1400" b="0" i="0" dirty="0">
                <a:solidFill>
                  <a:srgbClr val="24292F"/>
                </a:solidFill>
                <a:effectLst/>
                <a:latin typeface="+mn-ea"/>
              </a:rPr>
              <a:t>(w) − </a:t>
            </a:r>
            <a:r>
              <a:rPr lang="en-US" altLang="ko-KR" sz="1400" b="0" i="0" dirty="0" err="1">
                <a:solidFill>
                  <a:srgbClr val="24292F"/>
                </a:solidFill>
                <a:effectLst/>
                <a:latin typeface="+mn-ea"/>
              </a:rPr>
              <a:t>Fk</a:t>
            </a:r>
            <a:r>
              <a:rPr lang="en-US" altLang="ko-KR" sz="1400" b="0" i="0" dirty="0">
                <a:solidFill>
                  <a:srgbClr val="24292F"/>
                </a:solidFill>
                <a:effectLst/>
                <a:latin typeface="+mn-ea"/>
              </a:rPr>
              <a:t>(</a:t>
            </a:r>
            <a:r>
              <a:rPr lang="en-US" altLang="ko-KR" sz="1400" b="0" i="0" dirty="0" err="1">
                <a:solidFill>
                  <a:srgbClr val="24292F"/>
                </a:solidFill>
                <a:effectLst/>
                <a:latin typeface="+mn-ea"/>
              </a:rPr>
              <a:t>wb</a:t>
            </a:r>
            <a:r>
              <a:rPr lang="en-US" altLang="ko-KR" sz="1400" b="0" i="0" dirty="0">
                <a:solidFill>
                  <a:srgbClr val="24292F"/>
                </a:solidFill>
                <a:effectLst/>
                <a:latin typeface="+mn-ea"/>
              </a:rPr>
              <a:t> k). The weight </a:t>
            </a:r>
            <a:r>
              <a:rPr lang="en-US" altLang="ko-KR" sz="1400" b="0" i="0" dirty="0" err="1">
                <a:solidFill>
                  <a:srgbClr val="24292F"/>
                </a:solidFill>
                <a:effectLst/>
                <a:latin typeface="+mn-ea"/>
              </a:rPr>
              <a:t>qk</a:t>
            </a:r>
            <a:r>
              <a:rPr lang="en-US" altLang="ko-KR" sz="1400" b="0" i="0" dirty="0">
                <a:solidFill>
                  <a:srgbClr val="24292F"/>
                </a:solidFill>
                <a:effectLst/>
                <a:latin typeface="+mn-ea"/>
              </a:rPr>
              <a:t>(w) is small for clients that already have a very large incentive (global much better than local) or no incentive at all (local much better than global), and is highest for clients that are moderately incentivized (global similar to local).</a:t>
            </a:r>
          </a:p>
          <a:p>
            <a:pPr algn="l"/>
            <a:endParaRPr lang="en-US" altLang="ko-KR" sz="1400" b="0" i="0" dirty="0">
              <a:solidFill>
                <a:srgbClr val="24292F"/>
              </a:solidFill>
              <a:effectLst/>
              <a:latin typeface="+mn-ea"/>
            </a:endParaRPr>
          </a:p>
          <a:p>
            <a:pPr algn="l"/>
            <a:endParaRPr lang="en-US" altLang="ko-KR" sz="1400" dirty="0">
              <a:solidFill>
                <a:srgbClr val="24292F"/>
              </a:solidFill>
              <a:latin typeface="+mn-ea"/>
            </a:endParaRPr>
          </a:p>
        </p:txBody>
      </p:sp>
      <p:pic>
        <p:nvPicPr>
          <p:cNvPr id="2050" name="Picture 2" descr="image">
            <a:extLst>
              <a:ext uri="{FF2B5EF4-FFF2-40B4-BE49-F238E27FC236}">
                <a16:creationId xmlns:a16="http://schemas.microsoft.com/office/drawing/2014/main" id="{16D8E594-CFBB-69C8-640F-5FBB7C893F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8" y="4077072"/>
            <a:ext cx="3005477" cy="218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37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784768"/>
          </a:xfrm>
        </p:spPr>
        <p:txBody>
          <a:bodyPr/>
          <a:lstStyle/>
          <a:p>
            <a:pPr lvl="0"/>
            <a:r>
              <a:rPr lang="en-US" altLang="ko-KR"/>
              <a:t>Flower</a:t>
            </a:r>
            <a:endParaRPr lang="ko-KR" altLang="en-US" dirty="0"/>
          </a:p>
          <a:p>
            <a:endParaRPr lang="ko-KR" altLang="en-US" dirty="0"/>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2677656"/>
          </a:xfrm>
          <a:prstGeom prst="rect">
            <a:avLst/>
          </a:prstGeom>
        </p:spPr>
        <p:txBody>
          <a:bodyPr wrap="square">
            <a:spAutoFit/>
          </a:bodyPr>
          <a:lstStyle/>
          <a:p>
            <a:r>
              <a:rPr lang="en-US" altLang="ko-KR" sz="1400"/>
              <a:t>Flower, </a:t>
            </a:r>
            <a:r>
              <a:rPr lang="en-US" altLang="ko-KR" sz="1400">
                <a:hlinkClick r:id="rId3"/>
              </a:rPr>
              <a:t>https://flower.dev/</a:t>
            </a:r>
            <a:r>
              <a:rPr lang="en-US" altLang="ko-KR" sz="1400"/>
              <a:t>  </a:t>
            </a:r>
          </a:p>
          <a:p>
            <a:r>
              <a:rPr lang="en-US" altLang="ko-KR" sz="1400"/>
              <a:t>A Friendly Federated Learning Framework, A unified approach to federated learning. Federate any workload, any ML framework, and any programming language.</a:t>
            </a:r>
          </a:p>
          <a:p>
            <a:r>
              <a:rPr lang="en-US" altLang="ko-KR" sz="1400"/>
              <a:t>Github: </a:t>
            </a:r>
            <a:r>
              <a:rPr lang="en-US" altLang="ko-KR" sz="1400">
                <a:hlinkClick r:id="rId4"/>
              </a:rPr>
              <a:t>https://github.com/adap/flower</a:t>
            </a:r>
            <a:r>
              <a:rPr lang="en-US" altLang="ko-KR" sz="1400"/>
              <a:t>  </a:t>
            </a:r>
          </a:p>
          <a:p>
            <a:r>
              <a:rPr lang="en-US" altLang="ko-KR" sz="1400"/>
              <a:t>Slack: </a:t>
            </a:r>
            <a:r>
              <a:rPr lang="en-US" altLang="ko-KR" sz="1400">
                <a:hlinkClick r:id="rId5"/>
              </a:rPr>
              <a:t>https://friendly-flower.slack.com/ssb/redirect</a:t>
            </a:r>
            <a:r>
              <a:rPr lang="en-US" altLang="ko-KR" sz="1400"/>
              <a:t> </a:t>
            </a:r>
          </a:p>
          <a:p>
            <a:r>
              <a:rPr lang="en-US" altLang="ko-KR" sz="1400"/>
              <a:t>Summit: </a:t>
            </a:r>
            <a:r>
              <a:rPr lang="en-US" altLang="ko-KR" sz="1400">
                <a:hlinkClick r:id="rId6"/>
              </a:rPr>
              <a:t>https://flower.dev/conf/flower-summit-2021</a:t>
            </a:r>
            <a:r>
              <a:rPr lang="en-US" altLang="ko-KR" sz="1400"/>
              <a:t> </a:t>
            </a:r>
          </a:p>
          <a:p>
            <a:endParaRPr lang="en-US" altLang="ko-KR" sz="1400"/>
          </a:p>
          <a:p>
            <a:r>
              <a:rPr lang="en-US" altLang="ko-KR" sz="1400"/>
              <a:t>Flower: A Friendly Federated Learning Research Framework, </a:t>
            </a:r>
            <a:r>
              <a:rPr lang="en-US" altLang="ko-KR" sz="1400">
                <a:hlinkClick r:id="rId7"/>
              </a:rPr>
              <a:t>https://arxiv.org/abs/2007.14390</a:t>
            </a:r>
            <a:r>
              <a:rPr lang="en-US" altLang="ko-KR" sz="1400"/>
              <a:t>  </a:t>
            </a:r>
          </a:p>
          <a:p>
            <a:r>
              <a:rPr lang="en-US" altLang="ko-KR" sz="1400"/>
              <a:t>Youtube: </a:t>
            </a:r>
            <a:r>
              <a:rPr lang="en-US" altLang="ko-KR" sz="1400">
                <a:hlinkClick r:id="rId8"/>
              </a:rPr>
              <a:t>https://www.youtube.com/watch?v=t5WdERBPQfk&amp;t=1s</a:t>
            </a:r>
            <a:r>
              <a:rPr lang="en-US" altLang="ko-KR" sz="1400"/>
              <a:t>  </a:t>
            </a:r>
          </a:p>
          <a:p>
            <a:r>
              <a:rPr lang="en-US" altLang="ko-KR" sz="1400"/>
              <a:t>On-device Federated Learning with Flower, </a:t>
            </a:r>
            <a:r>
              <a:rPr lang="en-US" altLang="ko-KR" sz="1400">
                <a:hlinkClick r:id="rId9"/>
              </a:rPr>
              <a:t>https://arxiv.org/abs/2104.03042</a:t>
            </a:r>
            <a:r>
              <a:rPr lang="en-US" altLang="ko-KR" sz="1400"/>
              <a:t>  </a:t>
            </a:r>
          </a:p>
          <a:p>
            <a:r>
              <a:rPr lang="en-US" altLang="ko-KR" sz="1400"/>
              <a:t>Youtube: </a:t>
            </a:r>
            <a:r>
              <a:rPr lang="en-US" altLang="ko-KR" sz="1400">
                <a:hlinkClick r:id="rId10"/>
              </a:rPr>
              <a:t>https://www.youtube.com/watch?v=QJEX5c0y1I8&amp;t=2s</a:t>
            </a:r>
            <a:r>
              <a:rPr lang="en-US" altLang="ko-KR" sz="1400"/>
              <a:t> </a:t>
            </a:r>
          </a:p>
          <a:p>
            <a:endParaRPr lang="en-US" altLang="ko-KR" sz="1400"/>
          </a:p>
        </p:txBody>
      </p:sp>
    </p:spTree>
    <p:extLst>
      <p:ext uri="{BB962C8B-B14F-4D97-AF65-F5344CB8AC3E}">
        <p14:creationId xmlns:p14="http://schemas.microsoft.com/office/powerpoint/2010/main" val="1819952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1169488"/>
          </a:xfrm>
        </p:spPr>
        <p:txBody>
          <a:bodyPr/>
          <a:lstStyle/>
          <a:p>
            <a:pPr lvl="0"/>
            <a:r>
              <a:rPr lang="en-US" altLang="ko-KR"/>
              <a:t>Flower use case</a:t>
            </a:r>
          </a:p>
          <a:p>
            <a:endParaRPr lang="ko-KR" altLang="en-US" dirty="0"/>
          </a:p>
          <a:p>
            <a:endParaRPr lang="ko-KR" altLang="en-US" dirty="0"/>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3970318"/>
          </a:xfrm>
          <a:prstGeom prst="rect">
            <a:avLst/>
          </a:prstGeom>
        </p:spPr>
        <p:txBody>
          <a:bodyPr wrap="square">
            <a:spAutoFit/>
          </a:bodyPr>
          <a:lstStyle/>
          <a:p>
            <a:r>
              <a:rPr lang="en-US" altLang="ko-KR" sz="1400"/>
              <a:t>Scaling Flower with Multiprocessing, </a:t>
            </a:r>
            <a:r>
              <a:rPr lang="en-US" altLang="ko-KR" sz="1400">
                <a:hlinkClick r:id="rId3"/>
              </a:rPr>
              <a:t>https://towardsdatascience.com/scaling-flower-with-multiprocessing-a0bc7b7aace0</a:t>
            </a:r>
            <a:r>
              <a:rPr lang="en-US" altLang="ko-KR" sz="1400"/>
              <a:t> </a:t>
            </a:r>
          </a:p>
          <a:p>
            <a:r>
              <a:rPr lang="en-US" altLang="ko-KR" sz="1400"/>
              <a:t>Github: </a:t>
            </a:r>
            <a:r>
              <a:rPr lang="en-US" altLang="ko-KR" sz="1400">
                <a:hlinkClick r:id="rId4"/>
              </a:rPr>
              <a:t>https://github.com/matturche/flower_scaling_example</a:t>
            </a:r>
            <a:r>
              <a:rPr lang="en-US" altLang="ko-KR" sz="1400"/>
              <a:t> </a:t>
            </a:r>
          </a:p>
          <a:p>
            <a:endParaRPr lang="en-US" altLang="ko-KR" sz="1400"/>
          </a:p>
          <a:p>
            <a:r>
              <a:rPr lang="en-US" altLang="ko-KR" sz="1400"/>
              <a:t>Learn how to scale locally your Federated Learning experiments using the Flower framework and multiprocessing with PyTorch.</a:t>
            </a:r>
          </a:p>
          <a:p>
            <a:endParaRPr lang="en-US" altLang="ko-KR" sz="1400"/>
          </a:p>
          <a:p>
            <a:r>
              <a:rPr lang="en-US" altLang="ko-KR" sz="1400"/>
              <a:t>How to solve the issue:</a:t>
            </a:r>
          </a:p>
          <a:p>
            <a:r>
              <a:rPr lang="en-US" altLang="ko-KR" sz="1400"/>
              <a:t>This problem that you might have encountered, can be solved quite easily. Since the memory is not released until the process accessing it is released, then we simply need to encapsulate the part of our code that need to access the GPU in a sub-process, waiting for it to be terminated until we can continue to execute our program. Multiprocessing is the solution, and I will show you how to do it using PyTorch and Flower.</a:t>
            </a:r>
          </a:p>
          <a:p>
            <a:endParaRPr lang="en-US" altLang="ko-KR" sz="1400"/>
          </a:p>
          <a:p>
            <a:r>
              <a:rPr lang="en-US" altLang="ko-KR" sz="1400"/>
              <a:t>Differentially Private Federated Learning with Flower and Opacus, </a:t>
            </a:r>
            <a:r>
              <a:rPr lang="en-US" altLang="ko-KR" sz="1400">
                <a:hlinkClick r:id="rId5"/>
              </a:rPr>
              <a:t>https://towardsdatascience.com/differentially-private-federated-learning-with-flower-and-opacus-e14fb0d2d229</a:t>
            </a:r>
            <a:r>
              <a:rPr lang="en-US" altLang="ko-KR" sz="1400"/>
              <a:t> </a:t>
            </a:r>
          </a:p>
          <a:p>
            <a:r>
              <a:rPr lang="en-US" altLang="ko-KR" sz="1400"/>
              <a:t>Github: </a:t>
            </a:r>
            <a:r>
              <a:rPr lang="en-US" altLang="ko-KR" sz="1400">
                <a:hlinkClick r:id="rId6"/>
              </a:rPr>
              <a:t>https://github.com/matturche/flower_opacus_example</a:t>
            </a:r>
            <a:r>
              <a:rPr lang="en-US" altLang="ko-KR" sz="1400"/>
              <a:t> </a:t>
            </a:r>
          </a:p>
        </p:txBody>
      </p:sp>
    </p:spTree>
    <p:extLst>
      <p:ext uri="{BB962C8B-B14F-4D97-AF65-F5344CB8AC3E}">
        <p14:creationId xmlns:p14="http://schemas.microsoft.com/office/powerpoint/2010/main" val="3200759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a:t>OpenFL</a:t>
            </a:r>
            <a:endParaRPr lang="ko-KR" altLang="en-US" dirty="0"/>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4616648"/>
          </a:xfrm>
          <a:prstGeom prst="rect">
            <a:avLst/>
          </a:prstGeom>
        </p:spPr>
        <p:txBody>
          <a:bodyPr wrap="square">
            <a:spAutoFit/>
          </a:bodyPr>
          <a:lstStyle/>
          <a:p>
            <a:r>
              <a:rPr lang="en-US" altLang="ko-KR" sz="1400" dirty="0"/>
              <a:t>[intel]</a:t>
            </a:r>
          </a:p>
          <a:p>
            <a:r>
              <a:rPr lang="en-US" altLang="ko-KR" sz="1400" dirty="0" err="1"/>
              <a:t>OpenFL</a:t>
            </a:r>
            <a:r>
              <a:rPr lang="en-US" altLang="ko-KR" sz="1400" dirty="0"/>
              <a:t>: An open-source framework for Federated Learning, </a:t>
            </a:r>
            <a:r>
              <a:rPr lang="en-US" altLang="ko-KR" sz="1400" dirty="0">
                <a:hlinkClick r:id="rId3"/>
              </a:rPr>
              <a:t>https://arxiv.org/abs/2105.06413</a:t>
            </a:r>
            <a:r>
              <a:rPr lang="en-US" altLang="ko-KR" sz="1400" dirty="0"/>
              <a:t>   </a:t>
            </a:r>
          </a:p>
          <a:p>
            <a:r>
              <a:rPr lang="en-US" altLang="ko-KR" sz="1400" dirty="0" err="1"/>
              <a:t>Github</a:t>
            </a:r>
            <a:r>
              <a:rPr lang="en-US" altLang="ko-KR" sz="1400" dirty="0"/>
              <a:t>: </a:t>
            </a:r>
            <a:r>
              <a:rPr lang="en-US" altLang="ko-KR" sz="1400" dirty="0">
                <a:hlinkClick r:id="rId4"/>
              </a:rPr>
              <a:t>https://github.com/intel/openfl</a:t>
            </a:r>
            <a:r>
              <a:rPr lang="en-US" altLang="ko-KR" sz="1400" dirty="0"/>
              <a:t>  </a:t>
            </a:r>
          </a:p>
          <a:p>
            <a:r>
              <a:rPr lang="en-US" altLang="ko-KR" sz="1400" dirty="0"/>
              <a:t>YouTube: Federated Learning in Healthcare Use Cases | Intel Software, </a:t>
            </a:r>
            <a:r>
              <a:rPr lang="en-US" altLang="ko-KR" sz="1400" dirty="0">
                <a:hlinkClick r:id="rId5"/>
              </a:rPr>
              <a:t>https://www.youtube.com/watch?v=z5jJsvvfKbM</a:t>
            </a:r>
            <a:r>
              <a:rPr lang="en-US" altLang="ko-KR" sz="1400" dirty="0"/>
              <a:t>  </a:t>
            </a:r>
          </a:p>
          <a:p>
            <a:r>
              <a:rPr lang="en-US" altLang="ko-KR" sz="1400" dirty="0"/>
              <a:t>YouTube: SOSCON Russia 2021 [English]. Open</a:t>
            </a:r>
            <a:r>
              <a:rPr lang="ko-KR" altLang="en-US" sz="1400" dirty="0"/>
              <a:t>리</a:t>
            </a:r>
            <a:r>
              <a:rPr lang="en-US" altLang="ko-KR" sz="1400" dirty="0"/>
              <a:t>: Python library for Federated Learning. Olga </a:t>
            </a:r>
            <a:r>
              <a:rPr lang="en-US" altLang="ko-KR" sz="1400" dirty="0" err="1"/>
              <a:t>Perepelkina</a:t>
            </a:r>
            <a:r>
              <a:rPr lang="en-US" altLang="ko-KR" sz="1400" dirty="0"/>
              <a:t>, Intel, </a:t>
            </a:r>
            <a:r>
              <a:rPr lang="en-US" altLang="ko-KR" sz="1400" dirty="0">
                <a:hlinkClick r:id="rId6"/>
              </a:rPr>
              <a:t>https://www.youtube.com/watch?v=Zso2oYsEgw0</a:t>
            </a:r>
            <a:r>
              <a:rPr lang="en-US" altLang="ko-KR" sz="1400" dirty="0"/>
              <a:t>  </a:t>
            </a:r>
          </a:p>
          <a:p>
            <a:endParaRPr lang="en-US" altLang="ko-KR" sz="1400" dirty="0"/>
          </a:p>
          <a:p>
            <a:r>
              <a:rPr lang="ko-KR" altLang="en-US" sz="1400" dirty="0"/>
              <a:t>인텔</a:t>
            </a:r>
            <a:r>
              <a:rPr lang="en-US" altLang="ko-KR" sz="1400" dirty="0"/>
              <a:t>-</a:t>
            </a:r>
            <a:r>
              <a:rPr lang="ko-KR" altLang="en-US" sz="1400" dirty="0"/>
              <a:t>펜실베니아大</a:t>
            </a:r>
            <a:r>
              <a:rPr lang="en-US" altLang="ko-KR" sz="1400" dirty="0"/>
              <a:t>, </a:t>
            </a:r>
            <a:r>
              <a:rPr lang="ko-KR" altLang="en-US" sz="1400" dirty="0"/>
              <a:t>연합학습으로 환자 보안 유지하며 뇌종양 식별하는 </a:t>
            </a:r>
            <a:r>
              <a:rPr lang="en-US" altLang="ko-KR" sz="1400" dirty="0"/>
              <a:t>AI </a:t>
            </a:r>
            <a:r>
              <a:rPr lang="ko-KR" altLang="en-US" sz="1400" dirty="0"/>
              <a:t>개발</a:t>
            </a:r>
            <a:r>
              <a:rPr lang="en-US" altLang="ko-KR" sz="1400" dirty="0"/>
              <a:t>, </a:t>
            </a:r>
            <a:r>
              <a:rPr lang="en-US" altLang="ko-KR" sz="1400" dirty="0">
                <a:hlinkClick r:id="rId7"/>
              </a:rPr>
              <a:t>http://www.airtimes.kr/news/articleView.html?idxno=16331</a:t>
            </a:r>
            <a:r>
              <a:rPr lang="en-US" altLang="ko-KR" sz="1400" dirty="0"/>
              <a:t>  </a:t>
            </a:r>
          </a:p>
          <a:p>
            <a:r>
              <a:rPr lang="en-US" altLang="ko-KR" sz="1400" dirty="0">
                <a:hlinkClick r:id="rId8"/>
              </a:rPr>
              <a:t>https://www.apheris.com/blog-top7-open-source-frameworks-for-federated-learning</a:t>
            </a:r>
            <a:r>
              <a:rPr lang="en-US" altLang="ko-KR" sz="1400" dirty="0"/>
              <a:t> </a:t>
            </a:r>
          </a:p>
          <a:p>
            <a:endParaRPr lang="en-US" altLang="ko-KR" sz="1400" dirty="0"/>
          </a:p>
          <a:p>
            <a:endParaRPr lang="en-US" altLang="ko-KR" sz="1400" dirty="0"/>
          </a:p>
          <a:p>
            <a:r>
              <a:rPr lang="en-US" altLang="ko-KR" sz="1400" dirty="0"/>
              <a:t>IBM Federated Learning, </a:t>
            </a:r>
            <a:r>
              <a:rPr lang="en-US" altLang="ko-KR" sz="1400" dirty="0">
                <a:hlinkClick r:id="rId9"/>
              </a:rPr>
              <a:t>https://ibmfl.mybluemix.net/</a:t>
            </a:r>
            <a:r>
              <a:rPr lang="en-US" altLang="ko-KR" sz="1400" dirty="0"/>
              <a:t> </a:t>
            </a:r>
          </a:p>
          <a:p>
            <a:r>
              <a:rPr lang="en-US" altLang="ko-KR" sz="1400" dirty="0" err="1"/>
              <a:t>Github</a:t>
            </a:r>
            <a:r>
              <a:rPr lang="en-US" altLang="ko-KR" sz="1400" dirty="0"/>
              <a:t>: </a:t>
            </a:r>
            <a:r>
              <a:rPr lang="en-US" altLang="ko-KR" sz="1400" dirty="0">
                <a:hlinkClick r:id="rId10"/>
              </a:rPr>
              <a:t>https://github.com/IBM/federated-learning-lib</a:t>
            </a:r>
            <a:r>
              <a:rPr lang="en-US" altLang="ko-KR" sz="1400" dirty="0"/>
              <a:t> </a:t>
            </a:r>
          </a:p>
          <a:p>
            <a:endParaRPr lang="en-US" altLang="ko-KR" sz="1400" dirty="0"/>
          </a:p>
          <a:p>
            <a:r>
              <a:rPr lang="en-US" altLang="ko-KR" sz="1400" dirty="0" err="1"/>
              <a:t>OpenMined</a:t>
            </a:r>
            <a:r>
              <a:rPr lang="en-US" altLang="ko-KR" sz="1400" dirty="0"/>
              <a:t>, </a:t>
            </a:r>
            <a:r>
              <a:rPr lang="en-US" altLang="ko-KR" sz="1400" dirty="0">
                <a:hlinkClick r:id="rId11"/>
              </a:rPr>
              <a:t>https://www.openmined.org/</a:t>
            </a:r>
            <a:endParaRPr lang="en-US" altLang="ko-KR" sz="1400" dirty="0"/>
          </a:p>
          <a:p>
            <a:r>
              <a:rPr lang="en-US" altLang="ko-KR" sz="1400" dirty="0" err="1"/>
              <a:t>Github</a:t>
            </a:r>
            <a:r>
              <a:rPr lang="en-US" altLang="ko-KR" sz="1400" dirty="0"/>
              <a:t>: </a:t>
            </a:r>
            <a:r>
              <a:rPr lang="en-US" altLang="ko-KR" sz="1400" dirty="0">
                <a:hlinkClick r:id="rId12"/>
              </a:rPr>
              <a:t>https://github.com/OpenMined/PySyft</a:t>
            </a:r>
            <a:r>
              <a:rPr lang="en-US" altLang="ko-KR" sz="1400" dirty="0"/>
              <a:t> </a:t>
            </a:r>
          </a:p>
          <a:p>
            <a:endParaRPr lang="en-US" altLang="ko-KR" sz="1400" dirty="0"/>
          </a:p>
          <a:p>
            <a:r>
              <a:rPr lang="en-US" altLang="ko-KR" sz="1400" dirty="0" err="1"/>
              <a:t>FedML</a:t>
            </a:r>
            <a:r>
              <a:rPr lang="en-US" altLang="ko-KR" sz="1400" dirty="0"/>
              <a:t>: A Research Library and Benchmark for Federated Machine Learning, </a:t>
            </a:r>
            <a:r>
              <a:rPr lang="en-US" altLang="ko-KR" sz="1400" dirty="0">
                <a:hlinkClick r:id="rId13"/>
              </a:rPr>
              <a:t>https://fedml.ai/</a:t>
            </a:r>
            <a:r>
              <a:rPr lang="en-US" altLang="ko-KR" sz="1400" dirty="0"/>
              <a:t> </a:t>
            </a:r>
          </a:p>
          <a:p>
            <a:r>
              <a:rPr lang="en-US" altLang="ko-KR" sz="1400" dirty="0" err="1"/>
              <a:t>Github</a:t>
            </a:r>
            <a:r>
              <a:rPr lang="en-US" altLang="ko-KR" sz="1400" dirty="0"/>
              <a:t>: </a:t>
            </a:r>
            <a:r>
              <a:rPr lang="en-US" altLang="ko-KR" sz="1400" dirty="0">
                <a:hlinkClick r:id="rId14"/>
              </a:rPr>
              <a:t>https://github.com/FedML-AI</a:t>
            </a:r>
            <a:r>
              <a:rPr lang="en-US" altLang="ko-KR" sz="1400" dirty="0"/>
              <a:t> </a:t>
            </a:r>
          </a:p>
        </p:txBody>
      </p:sp>
    </p:spTree>
    <p:extLst>
      <p:ext uri="{BB962C8B-B14F-4D97-AF65-F5344CB8AC3E}">
        <p14:creationId xmlns:p14="http://schemas.microsoft.com/office/powerpoint/2010/main" val="4000607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a:t>OpenFL</a:t>
            </a:r>
            <a:endParaRPr lang="ko-KR" altLang="en-US" dirty="0"/>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4832092"/>
          </a:xfrm>
          <a:prstGeom prst="rect">
            <a:avLst/>
          </a:prstGeom>
        </p:spPr>
        <p:txBody>
          <a:bodyPr wrap="square">
            <a:spAutoFit/>
          </a:bodyPr>
          <a:lstStyle/>
          <a:p>
            <a:r>
              <a:rPr lang="en-US" altLang="ko-KR" sz="1400" dirty="0"/>
              <a:t>[intel] </a:t>
            </a:r>
            <a:r>
              <a:rPr lang="en-US" altLang="ko-KR" sz="1400" dirty="0" err="1"/>
              <a:t>OpenFL</a:t>
            </a:r>
            <a:r>
              <a:rPr lang="en-US" altLang="ko-KR" sz="1400" dirty="0"/>
              <a:t>: An open-source framework for Federated Learning, </a:t>
            </a:r>
            <a:r>
              <a:rPr lang="en-US" altLang="ko-KR" sz="1400" dirty="0">
                <a:hlinkClick r:id="rId3"/>
              </a:rPr>
              <a:t>https://arxiv.org/abs/2105.06413</a:t>
            </a:r>
            <a:endParaRPr lang="en-US" altLang="ko-KR" sz="1400" dirty="0"/>
          </a:p>
          <a:p>
            <a:endParaRPr lang="en-US" altLang="ko-KR" sz="1400" dirty="0"/>
          </a:p>
          <a:p>
            <a:r>
              <a:rPr lang="en-US" altLang="ko-KR" sz="1400" dirty="0"/>
              <a:t>Abstract. Federated learning (FL) is a computational paradigm that enables organizations to collaborate on machine learning (ML) projects without sharing sensitive data, such as, patient records, financial data, or classified secrets. </a:t>
            </a:r>
          </a:p>
          <a:p>
            <a:r>
              <a:rPr lang="en-US" altLang="ko-KR" sz="1400" dirty="0"/>
              <a:t>Open Federated Learning (</a:t>
            </a:r>
            <a:r>
              <a:rPr lang="en-US" altLang="ko-KR" sz="1400" dirty="0" err="1"/>
              <a:t>OpenFL</a:t>
            </a:r>
            <a:r>
              <a:rPr lang="en-US" altLang="ko-KR" sz="1400" dirty="0"/>
              <a:t>) is an open-source framework for training ML algorithms using the data-private collaborative learning paradigm of FL. </a:t>
            </a:r>
            <a:r>
              <a:rPr lang="en-US" altLang="ko-KR" sz="1400" dirty="0" err="1"/>
              <a:t>OpenFL</a:t>
            </a:r>
            <a:r>
              <a:rPr lang="en-US" altLang="ko-KR" sz="1400" dirty="0"/>
              <a:t> works with </a:t>
            </a:r>
            <a:r>
              <a:rPr lang="en-US" altLang="ko-KR" sz="1400" dirty="0">
                <a:solidFill>
                  <a:srgbClr val="FF0000"/>
                </a:solidFill>
              </a:rPr>
              <a:t>training pipelines built</a:t>
            </a:r>
          </a:p>
          <a:p>
            <a:r>
              <a:rPr lang="en-US" altLang="ko-KR" sz="1400" dirty="0">
                <a:solidFill>
                  <a:srgbClr val="FF0000"/>
                </a:solidFill>
              </a:rPr>
              <a:t>with both TensorFlow and </a:t>
            </a:r>
            <a:r>
              <a:rPr lang="en-US" altLang="ko-KR" sz="1400" dirty="0" err="1">
                <a:solidFill>
                  <a:srgbClr val="FF0000"/>
                </a:solidFill>
              </a:rPr>
              <a:t>PyTorch</a:t>
            </a:r>
            <a:r>
              <a:rPr lang="en-US" altLang="ko-KR" sz="1400" dirty="0"/>
              <a:t>, and can be easily extended to other ML and deep learning frameworks. </a:t>
            </a:r>
          </a:p>
          <a:p>
            <a:r>
              <a:rPr lang="en-US" altLang="ko-KR" sz="1400" dirty="0"/>
              <a:t>Here, we summarize the motivation and development characteristics of </a:t>
            </a:r>
            <a:r>
              <a:rPr lang="en-US" altLang="ko-KR" sz="1400" dirty="0" err="1"/>
              <a:t>OpenFL</a:t>
            </a:r>
            <a:r>
              <a:rPr lang="en-US" altLang="ko-KR" sz="1400" dirty="0"/>
              <a:t>, with the intention of facilitating its application to existing ML model training in a production environment. </a:t>
            </a:r>
          </a:p>
          <a:p>
            <a:endParaRPr lang="en-US" altLang="ko-KR" sz="1400" dirty="0"/>
          </a:p>
          <a:p>
            <a:r>
              <a:rPr lang="en-US" altLang="ko-KR" sz="1400" dirty="0"/>
              <a:t>Finally, we describe the first use of the </a:t>
            </a:r>
            <a:r>
              <a:rPr lang="en-US" altLang="ko-KR" sz="1400" dirty="0" err="1"/>
              <a:t>OpenFL</a:t>
            </a:r>
            <a:r>
              <a:rPr lang="en-US" altLang="ko-KR" sz="1400" dirty="0"/>
              <a:t> framework to train consensus ML models in a </a:t>
            </a:r>
            <a:r>
              <a:rPr lang="en-US" altLang="ko-KR" sz="1400" dirty="0">
                <a:solidFill>
                  <a:srgbClr val="FF0000"/>
                </a:solidFill>
              </a:rPr>
              <a:t>consortium of international healthcare organizations</a:t>
            </a:r>
            <a:r>
              <a:rPr lang="en-US" altLang="ko-KR" sz="1400" dirty="0"/>
              <a:t>, as well as how it facilitates the first computational competition on FL.   </a:t>
            </a:r>
          </a:p>
          <a:p>
            <a:endParaRPr lang="en-US" altLang="ko-KR" sz="1400" dirty="0"/>
          </a:p>
          <a:p>
            <a:r>
              <a:rPr lang="en-US" altLang="ko-KR" sz="1400" dirty="0"/>
              <a:t>Our ambition is that federations, such as the </a:t>
            </a:r>
            <a:r>
              <a:rPr lang="en-US" altLang="ko-KR" sz="1400" dirty="0" err="1"/>
              <a:t>FeTS</a:t>
            </a:r>
            <a:r>
              <a:rPr lang="en-US" altLang="ko-KR" sz="1400" dirty="0"/>
              <a:t> Initiative, will not serve as ad hoc collaborations for specific research efforts, but will serve as permanent networks for researchers in the healthcare, financial, industrial, and retail industries to more effectively train, deploy, monitor, and update their AI algorithms over time.</a:t>
            </a:r>
          </a:p>
          <a:p>
            <a:endParaRPr lang="en-US" altLang="ko-KR" sz="1400" dirty="0"/>
          </a:p>
          <a:p>
            <a:r>
              <a:rPr lang="en-US" altLang="ko-KR" sz="1400" dirty="0" err="1"/>
              <a:t>FeTS</a:t>
            </a:r>
            <a:r>
              <a:rPr lang="en-US" altLang="ko-KR" sz="1400" dirty="0"/>
              <a:t> : </a:t>
            </a:r>
            <a:r>
              <a:rPr lang="fr-FR" altLang="ko-KR" sz="1400" dirty="0">
                <a:hlinkClick r:id="rId4"/>
              </a:rPr>
              <a:t>https://www.fets.ai</a:t>
            </a:r>
            <a:r>
              <a:rPr lang="fr-FR" altLang="ko-KR" sz="1400" dirty="0"/>
              <a:t> </a:t>
            </a:r>
            <a:endParaRPr lang="en-US" altLang="ko-KR" sz="1400" dirty="0"/>
          </a:p>
        </p:txBody>
      </p:sp>
    </p:spTree>
    <p:extLst>
      <p:ext uri="{BB962C8B-B14F-4D97-AF65-F5344CB8AC3E}">
        <p14:creationId xmlns:p14="http://schemas.microsoft.com/office/powerpoint/2010/main" val="1899760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a:t>OpenFL</a:t>
            </a:r>
            <a:endParaRPr lang="ko-KR" altLang="en-US" dirty="0"/>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4616648"/>
          </a:xfrm>
          <a:prstGeom prst="rect">
            <a:avLst/>
          </a:prstGeom>
        </p:spPr>
        <p:txBody>
          <a:bodyPr wrap="square">
            <a:spAutoFit/>
          </a:bodyPr>
          <a:lstStyle/>
          <a:p>
            <a:r>
              <a:rPr lang="en-US" altLang="ko-KR" sz="1400" dirty="0"/>
              <a:t>[intel] </a:t>
            </a:r>
            <a:r>
              <a:rPr lang="en-US" altLang="ko-KR" sz="1400" dirty="0" err="1"/>
              <a:t>OpenFL</a:t>
            </a:r>
            <a:r>
              <a:rPr lang="en-US" altLang="ko-KR" sz="1400" dirty="0"/>
              <a:t>: An open-source framework for Federated Learning, </a:t>
            </a:r>
            <a:r>
              <a:rPr lang="en-US" altLang="ko-KR" sz="1400" dirty="0">
                <a:hlinkClick r:id="rId3"/>
              </a:rPr>
              <a:t>https://arxiv.org/abs/2105.06413</a:t>
            </a:r>
            <a:endParaRPr lang="en-US" altLang="ko-KR" sz="1400" dirty="0"/>
          </a:p>
          <a:p>
            <a:endParaRPr lang="en-US" altLang="ko-KR" sz="1400" dirty="0"/>
          </a:p>
          <a:p>
            <a:r>
              <a:rPr lang="en-US" altLang="ko-KR" sz="1400" dirty="0"/>
              <a:t>3.2 First Computational Competition on Federated Learning </a:t>
            </a:r>
          </a:p>
          <a:p>
            <a:endParaRPr lang="en-US" altLang="ko-KR" sz="1400" dirty="0"/>
          </a:p>
          <a:p>
            <a:r>
              <a:rPr lang="en-US" altLang="ko-KR" sz="1400" dirty="0"/>
              <a:t>As the first challenge ever proposed for federated learning, the </a:t>
            </a:r>
            <a:r>
              <a:rPr lang="en-US" altLang="ko-KR" sz="1400" dirty="0" err="1"/>
              <a:t>FeTS</a:t>
            </a:r>
            <a:r>
              <a:rPr lang="en-US" altLang="ko-KR" sz="1400" dirty="0"/>
              <a:t> challenge 20212 intends to address these hurdles towards both the creation and the evaluation of tumor segmentation models. Specifically, the </a:t>
            </a:r>
            <a:r>
              <a:rPr lang="en-US" altLang="ko-KR" sz="1400" dirty="0" err="1"/>
              <a:t>FeTS</a:t>
            </a:r>
            <a:r>
              <a:rPr lang="en-US" altLang="ko-KR" sz="1400" dirty="0"/>
              <a:t> 2021 challenge uses clinically acquired, multi-institutional MRI scans from the </a:t>
            </a:r>
            <a:r>
              <a:rPr lang="en-US" altLang="ko-KR" sz="1400" dirty="0" err="1"/>
              <a:t>BraTS</a:t>
            </a:r>
            <a:r>
              <a:rPr lang="en-US" altLang="ko-KR" sz="1400" dirty="0"/>
              <a:t> 2020 challenge [18–20], as well as from various remote independent institutions included in the collaborative network of a real-world federation.</a:t>
            </a:r>
          </a:p>
          <a:p>
            <a:endParaRPr lang="en-US" altLang="ko-KR" sz="1400" dirty="0"/>
          </a:p>
          <a:p>
            <a:r>
              <a:rPr lang="en-US" altLang="ko-KR" sz="1400" dirty="0"/>
              <a:t>Federated Tumor Segmentation Challenge 2021, </a:t>
            </a:r>
            <a:r>
              <a:rPr lang="en-US" altLang="ko-KR" sz="1400" dirty="0">
                <a:hlinkClick r:id="rId4"/>
              </a:rPr>
              <a:t>https://fets-ai.github.io/Challenge/</a:t>
            </a:r>
            <a:r>
              <a:rPr lang="en-US" altLang="ko-KR" sz="1400" dirty="0"/>
              <a:t> </a:t>
            </a:r>
          </a:p>
          <a:p>
            <a:endParaRPr lang="en-US" altLang="ko-KR" sz="1400" dirty="0"/>
          </a:p>
          <a:p>
            <a:r>
              <a:rPr lang="en-US" altLang="ko-KR" sz="1400" dirty="0"/>
              <a:t>Compared to the </a:t>
            </a:r>
            <a:r>
              <a:rPr lang="en-US" altLang="ko-KR" sz="1400" dirty="0" err="1"/>
              <a:t>BraTS</a:t>
            </a:r>
            <a:r>
              <a:rPr lang="en-US" altLang="ko-KR" sz="1400" dirty="0"/>
              <a:t> challenge, the ultimate goal of the </a:t>
            </a:r>
            <a:r>
              <a:rPr lang="en-US" altLang="ko-KR" sz="1400" dirty="0" err="1"/>
              <a:t>FeTS</a:t>
            </a:r>
            <a:r>
              <a:rPr lang="en-US" altLang="ko-KR" sz="1400" dirty="0"/>
              <a:t> challenge is divided into the following two tasks: </a:t>
            </a:r>
          </a:p>
          <a:p>
            <a:endParaRPr lang="en-US" altLang="ko-KR" sz="1400" dirty="0"/>
          </a:p>
          <a:p>
            <a:pPr marL="342900" indent="-342900">
              <a:buAutoNum type="arabicPeriod"/>
            </a:pPr>
            <a:r>
              <a:rPr lang="en-US" altLang="ko-KR" sz="1400" dirty="0"/>
              <a:t>Task 1 (“Federated Training”) aims at </a:t>
            </a:r>
            <a:r>
              <a:rPr lang="en-US" altLang="ko-KR" sz="1400" dirty="0">
                <a:solidFill>
                  <a:srgbClr val="FF0000"/>
                </a:solidFill>
              </a:rPr>
              <a:t>effective weight aggregation methods for the creation of a consensus model given a pre-defined segmentation algorithm for training</a:t>
            </a:r>
            <a:r>
              <a:rPr lang="en-US" altLang="ko-KR" sz="1400" dirty="0"/>
              <a:t>, while also (optionally) accounting for network outages. </a:t>
            </a:r>
          </a:p>
          <a:p>
            <a:pPr marL="342900" indent="-342900">
              <a:buAutoNum type="arabicPeriod"/>
            </a:pPr>
            <a:r>
              <a:rPr lang="en-US" altLang="ko-KR" sz="1400" dirty="0"/>
              <a:t>Task 2 (“Federated Evaluation”) aims at </a:t>
            </a:r>
            <a:r>
              <a:rPr lang="en-US" altLang="ko-KR" sz="1400" dirty="0">
                <a:solidFill>
                  <a:srgbClr val="FF0000"/>
                </a:solidFill>
              </a:rPr>
              <a:t>robust segmentation algorithms</a:t>
            </a:r>
            <a:r>
              <a:rPr lang="en-US" altLang="ko-KR" sz="1400" dirty="0"/>
              <a:t>, given a pre-defined weight aggregation method, evaluated during the</a:t>
            </a:r>
            <a:r>
              <a:rPr lang="en-US" altLang="ko-KR" sz="1400" dirty="0">
                <a:solidFill>
                  <a:srgbClr val="FF0000"/>
                </a:solidFill>
              </a:rPr>
              <a:t> testing phase on unseen datasets </a:t>
            </a:r>
            <a:r>
              <a:rPr lang="en-US" altLang="ko-KR" sz="1400" dirty="0"/>
              <a:t>from various remote independent institutions of the collaborative network of the fets.ai federation. </a:t>
            </a:r>
          </a:p>
        </p:txBody>
      </p:sp>
    </p:spTree>
    <p:extLst>
      <p:ext uri="{BB962C8B-B14F-4D97-AF65-F5344CB8AC3E}">
        <p14:creationId xmlns:p14="http://schemas.microsoft.com/office/powerpoint/2010/main" val="2656074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a:t>Nevermined</a:t>
            </a: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6124754"/>
          </a:xfrm>
          <a:prstGeom prst="rect">
            <a:avLst/>
          </a:prstGeom>
        </p:spPr>
        <p:txBody>
          <a:bodyPr wrap="square">
            <a:spAutoFit/>
          </a:bodyPr>
          <a:lstStyle/>
          <a:p>
            <a:r>
              <a:rPr lang="en-US" altLang="ko-KR" sz="1400"/>
              <a:t>Nevermined, </a:t>
            </a:r>
            <a:r>
              <a:rPr lang="en-US" altLang="ko-KR" sz="1400">
                <a:hlinkClick r:id="rId3"/>
              </a:rPr>
              <a:t>https://www.nevermined.io/</a:t>
            </a:r>
            <a:r>
              <a:rPr lang="en-US" altLang="ko-KR" sz="1400"/>
              <a:t> </a:t>
            </a:r>
          </a:p>
          <a:p>
            <a:endParaRPr lang="en-US" altLang="ko-KR" sz="1400"/>
          </a:p>
          <a:p>
            <a:r>
              <a:rPr lang="en-US" altLang="ko-KR" sz="1400"/>
              <a:t>Nevermined is a data ecosystem solution that provides the capabilities of building bespoke networks where different entities can share and monetize their data and make an efficient and secure usage of it even with untrusted parties.</a:t>
            </a:r>
          </a:p>
          <a:p>
            <a:endParaRPr lang="en-US" altLang="ko-KR" sz="1400"/>
          </a:p>
          <a:p>
            <a:r>
              <a:rPr lang="en-US" altLang="ko-KR" sz="1400"/>
              <a:t>Github: </a:t>
            </a:r>
            <a:r>
              <a:rPr lang="en-US" altLang="ko-KR" sz="1400">
                <a:hlinkClick r:id="rId4"/>
              </a:rPr>
              <a:t>https://github.com/nevermined-io</a:t>
            </a:r>
            <a:endParaRPr lang="en-US" altLang="ko-KR" sz="1400"/>
          </a:p>
          <a:p>
            <a:r>
              <a:rPr lang="en-US" altLang="ko-KR" sz="1400"/>
              <a:t>Docs: </a:t>
            </a:r>
            <a:r>
              <a:rPr lang="en-US" altLang="ko-KR" sz="1400">
                <a:hlinkClick r:id="rId5"/>
              </a:rPr>
              <a:t>https://docs.nevermined.io/</a:t>
            </a:r>
            <a:r>
              <a:rPr lang="en-US" altLang="ko-KR" sz="1400"/>
              <a:t> </a:t>
            </a:r>
          </a:p>
          <a:p>
            <a:r>
              <a:rPr lang="en-US" altLang="ko-KR" sz="1400"/>
              <a:t>Blog: </a:t>
            </a:r>
            <a:r>
              <a:rPr lang="en-US" altLang="ko-KR" sz="1400">
                <a:hlinkClick r:id="rId6"/>
              </a:rPr>
              <a:t>https://docs.nevermined.io/Blog/</a:t>
            </a:r>
            <a:r>
              <a:rPr lang="en-US" altLang="ko-KR" sz="1400"/>
              <a:t> </a:t>
            </a:r>
          </a:p>
          <a:p>
            <a:endParaRPr lang="en-US" altLang="ko-KR" sz="1400"/>
          </a:p>
          <a:p>
            <a:r>
              <a:rPr lang="en-US" altLang="ko-KR" sz="1400"/>
              <a:t>YouTube: Leveraging blockchain to unlock data for federated learning, </a:t>
            </a:r>
            <a:r>
              <a:rPr lang="en-US" altLang="ko-KR" sz="1400">
                <a:hlinkClick r:id="rId7"/>
              </a:rPr>
              <a:t>https://www.youtube.com/watch?v=A0A9hSlPhKI</a:t>
            </a:r>
            <a:r>
              <a:rPr lang="en-US" altLang="ko-KR" sz="1400"/>
              <a:t>   </a:t>
            </a:r>
          </a:p>
          <a:p>
            <a:r>
              <a:rPr lang="en-US" altLang="ko-KR" sz="1400"/>
              <a:t>Description: This demo we will be </a:t>
            </a:r>
            <a:r>
              <a:rPr lang="en-US" altLang="ko-KR" sz="1400">
                <a:solidFill>
                  <a:srgbClr val="FF0000"/>
                </a:solidFill>
              </a:rPr>
              <a:t>using Flower and Nevermined with the goal of the model to train classify images given two different datasets</a:t>
            </a:r>
            <a:r>
              <a:rPr lang="en-US" altLang="ko-KR" sz="1400"/>
              <a:t>. </a:t>
            </a:r>
          </a:p>
          <a:p>
            <a:endParaRPr lang="en-US" altLang="ko-KR" sz="1400"/>
          </a:p>
          <a:p>
            <a:r>
              <a:rPr lang="en-US" altLang="ko-KR" sz="1400"/>
              <a:t>Data Monetization for Enterprises, </a:t>
            </a:r>
            <a:r>
              <a:rPr lang="en-US" altLang="ko-KR" sz="1400">
                <a:hlinkClick r:id="rId8"/>
              </a:rPr>
              <a:t>https://multimedia.getresponse.com/getresponse-ylcbE/documents/12e30a17-5321-49cd-a613-963451401b07.pdf</a:t>
            </a:r>
            <a:r>
              <a:rPr lang="en-US" altLang="ko-KR" sz="1400"/>
              <a:t> </a:t>
            </a:r>
          </a:p>
          <a:p>
            <a:endParaRPr lang="en-US" altLang="ko-KR" sz="1400">
              <a:hlinkClick r:id="rId9">
                <a:extLst>
                  <a:ext uri="{A12FA001-AC4F-418D-AE19-62706E023703}">
                    <ahyp:hlinkClr xmlns:ahyp="http://schemas.microsoft.com/office/drawing/2018/hyperlinkcolor" val="tx"/>
                  </a:ext>
                </a:extLst>
              </a:hlinkClick>
            </a:endParaRPr>
          </a:p>
          <a:p>
            <a:r>
              <a:rPr lang="en-US" altLang="ko-KR" sz="1400">
                <a:hlinkClick r:id="rId9"/>
              </a:rPr>
              <a:t>https://www.nevermined.io/solutions/details/data-sharing#federated-learning</a:t>
            </a:r>
          </a:p>
          <a:p>
            <a:r>
              <a:rPr lang="en-US" altLang="ko-KR" sz="1400">
                <a:hlinkClick r:id="rId10"/>
              </a:rPr>
              <a:t>https://www.nevermined.io/solutions/details/data-governance#incentives</a:t>
            </a:r>
            <a:r>
              <a:rPr lang="en-US" altLang="ko-KR" sz="1400"/>
              <a:t> </a:t>
            </a:r>
            <a:endParaRPr lang="en-US" altLang="ko-KR" sz="1400">
              <a:hlinkClick r:id="rId9"/>
            </a:endParaRPr>
          </a:p>
          <a:p>
            <a:pPr marL="285750" indent="-285750">
              <a:buFontTx/>
              <a:buChar char="-"/>
            </a:pPr>
            <a:r>
              <a:rPr lang="en-US" altLang="ko-KR" sz="1400"/>
              <a:t>One of the most powerful features of </a:t>
            </a:r>
            <a:r>
              <a:rPr lang="en-US" altLang="ko-KR" sz="1400">
                <a:solidFill>
                  <a:srgbClr val="FF0000"/>
                </a:solidFill>
              </a:rPr>
              <a:t>blockchain</a:t>
            </a:r>
            <a:r>
              <a:rPr lang="en-US" altLang="ko-KR" sz="1400"/>
              <a:t> technology is the ability to issue incentives, rewards, and penalties for specific activity. In </a:t>
            </a:r>
            <a:r>
              <a:rPr lang="en-US" altLang="ko-KR" sz="1400">
                <a:solidFill>
                  <a:srgbClr val="FF0000"/>
                </a:solidFill>
              </a:rPr>
              <a:t>Bitcoin</a:t>
            </a:r>
            <a:r>
              <a:rPr lang="en-US" altLang="ko-KR" sz="1400"/>
              <a:t>, the incentive manifests as block rewards for miners operating computers with the largest computational power. This ability to bake in incentives that promote participant behavior provides a fundamental shift in how digital ecosystems operate, including how they are monetized as well as governed. </a:t>
            </a:r>
          </a:p>
          <a:p>
            <a:endParaRPr lang="en-US" altLang="ko-KR" sz="1400">
              <a:hlinkClick r:id="rId9"/>
            </a:endParaRPr>
          </a:p>
          <a:p>
            <a:endParaRPr lang="en-US" altLang="ko-KR" sz="1400"/>
          </a:p>
          <a:p>
            <a:endParaRPr lang="en-US" altLang="ko-KR" sz="1400"/>
          </a:p>
        </p:txBody>
      </p:sp>
    </p:spTree>
    <p:extLst>
      <p:ext uri="{BB962C8B-B14F-4D97-AF65-F5344CB8AC3E}">
        <p14:creationId xmlns:p14="http://schemas.microsoft.com/office/powerpoint/2010/main" val="2664909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a:t>STADLE</a:t>
            </a: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1384995"/>
          </a:xfrm>
          <a:prstGeom prst="rect">
            <a:avLst/>
          </a:prstGeom>
        </p:spPr>
        <p:txBody>
          <a:bodyPr wrap="square">
            <a:spAutoFit/>
          </a:bodyPr>
          <a:lstStyle/>
          <a:p>
            <a:r>
              <a:rPr lang="en-US" altLang="ko-KR" sz="1400"/>
              <a:t>STADLE:  </a:t>
            </a:r>
            <a:r>
              <a:rPr lang="en-US" altLang="ko-KR" sz="1400">
                <a:hlinkClick r:id="rId3"/>
              </a:rPr>
              <a:t>https://www.stadle.ai/</a:t>
            </a:r>
            <a:r>
              <a:rPr lang="en-US" altLang="ko-KR" sz="1400"/>
              <a:t> </a:t>
            </a:r>
          </a:p>
          <a:p>
            <a:r>
              <a:rPr lang="en-US" altLang="ko-KR" sz="1400"/>
              <a:t>TieSet Website: </a:t>
            </a:r>
            <a:r>
              <a:rPr lang="en-US" altLang="ko-KR" sz="1400">
                <a:hlinkClick r:id="rId4"/>
              </a:rPr>
              <a:t>https://tie-set.com/</a:t>
            </a:r>
            <a:endParaRPr lang="en-US" altLang="ko-KR" sz="1400"/>
          </a:p>
          <a:p>
            <a:r>
              <a:rPr lang="en-US" altLang="ko-KR" sz="1400"/>
              <a:t>Doc/Install: </a:t>
            </a:r>
            <a:r>
              <a:rPr lang="en-US" altLang="ko-KR" sz="1400">
                <a:hlinkClick r:id="rId5"/>
              </a:rPr>
              <a:t>https://stadle-documentation.readthedocs.io/en/latest/overview.html</a:t>
            </a:r>
            <a:r>
              <a:rPr lang="en-US" altLang="ko-KR" sz="1400"/>
              <a:t> </a:t>
            </a:r>
          </a:p>
          <a:p>
            <a:endParaRPr lang="en-US" altLang="ko-KR" sz="1400"/>
          </a:p>
          <a:p>
            <a:r>
              <a:rPr lang="en-US" altLang="ko-KR" sz="1400"/>
              <a:t>Introduction to TieSet, </a:t>
            </a:r>
            <a:r>
              <a:rPr lang="en-US" altLang="ko-KR" sz="1400">
                <a:hlinkClick r:id="rId6"/>
              </a:rPr>
              <a:t>https://www.youtube.com/watch?v=Nk9gdsFBKGs</a:t>
            </a:r>
            <a:r>
              <a:rPr lang="en-US" altLang="ko-KR" sz="1400"/>
              <a:t> </a:t>
            </a:r>
          </a:p>
          <a:p>
            <a:r>
              <a:rPr lang="en-US" altLang="ko-KR" sz="1400"/>
              <a:t>YouTube: </a:t>
            </a:r>
            <a:r>
              <a:rPr lang="en-US" altLang="ko-KR" sz="1400">
                <a:hlinkClick r:id="rId7"/>
              </a:rPr>
              <a:t>https://www.youtube.com/channel/UCv3NW3foNBRv12q-ymKa37A</a:t>
            </a:r>
            <a:r>
              <a:rPr lang="en-US" altLang="ko-KR" sz="1400"/>
              <a:t> </a:t>
            </a:r>
          </a:p>
        </p:txBody>
      </p:sp>
      <p:pic>
        <p:nvPicPr>
          <p:cNvPr id="1026" name="Picture 2" descr="Technology – TieSet">
            <a:extLst>
              <a:ext uri="{FF2B5EF4-FFF2-40B4-BE49-F238E27FC236}">
                <a16:creationId xmlns:a16="http://schemas.microsoft.com/office/drawing/2014/main" id="{2D74B661-33BD-4B10-9848-4127E80095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38" y="2365077"/>
            <a:ext cx="9144000" cy="423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389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a:t>STADLE</a:t>
            </a: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1600438"/>
          </a:xfrm>
          <a:prstGeom prst="rect">
            <a:avLst/>
          </a:prstGeom>
        </p:spPr>
        <p:txBody>
          <a:bodyPr wrap="square">
            <a:spAutoFit/>
          </a:bodyPr>
          <a:lstStyle/>
          <a:p>
            <a:r>
              <a:rPr lang="en-US" altLang="ko-KR" sz="1400"/>
              <a:t>STADLE:  </a:t>
            </a:r>
            <a:r>
              <a:rPr lang="en-US" altLang="ko-KR" sz="1400">
                <a:hlinkClick r:id="rId3"/>
              </a:rPr>
              <a:t>https://www.stadle.ai/</a:t>
            </a:r>
            <a:r>
              <a:rPr lang="en-US" altLang="ko-KR" sz="1400"/>
              <a:t> </a:t>
            </a:r>
          </a:p>
          <a:p>
            <a:r>
              <a:rPr lang="en-US" altLang="ko-KR" sz="1400"/>
              <a:t>TieSet Website: </a:t>
            </a:r>
            <a:r>
              <a:rPr lang="en-US" altLang="ko-KR" sz="1400">
                <a:hlinkClick r:id="rId4"/>
              </a:rPr>
              <a:t>https://tie-set.com/</a:t>
            </a:r>
            <a:endParaRPr lang="en-US" altLang="ko-KR" sz="1400"/>
          </a:p>
          <a:p>
            <a:r>
              <a:rPr lang="en-US" altLang="ko-KR" sz="1400"/>
              <a:t>Doc/Install: </a:t>
            </a:r>
            <a:r>
              <a:rPr lang="en-US" altLang="ko-KR" sz="1400">
                <a:hlinkClick r:id="rId5"/>
              </a:rPr>
              <a:t>https://stadle-documentation.readthedocs.io/en/latest/overview.html</a:t>
            </a:r>
            <a:r>
              <a:rPr lang="en-US" altLang="ko-KR" sz="1400"/>
              <a:t> </a:t>
            </a:r>
          </a:p>
          <a:p>
            <a:endParaRPr lang="en-US" altLang="ko-KR" sz="1400"/>
          </a:p>
          <a:p>
            <a:r>
              <a:rPr lang="en-US" altLang="ko-KR" sz="1400"/>
              <a:t>Introduction to TieSet, </a:t>
            </a:r>
            <a:r>
              <a:rPr lang="en-US" altLang="ko-KR" sz="1400">
                <a:hlinkClick r:id="rId6"/>
              </a:rPr>
              <a:t>https://www.youtube.com/watch?v=Nk9gdsFBKGs</a:t>
            </a:r>
            <a:r>
              <a:rPr lang="en-US" altLang="ko-KR" sz="1400"/>
              <a:t> </a:t>
            </a:r>
          </a:p>
          <a:p>
            <a:r>
              <a:rPr lang="en-US" altLang="ko-KR" sz="1400"/>
              <a:t>YouTube: </a:t>
            </a:r>
            <a:r>
              <a:rPr lang="en-US" altLang="ko-KR" sz="1400">
                <a:hlinkClick r:id="rId7"/>
              </a:rPr>
              <a:t>https://www.youtube.com/channel/UCv3NW3foNBRv12q-ymKa37A</a:t>
            </a:r>
            <a:r>
              <a:rPr lang="en-US" altLang="ko-KR" sz="1400"/>
              <a:t> </a:t>
            </a:r>
          </a:p>
          <a:p>
            <a:r>
              <a:rPr lang="sv-SE" altLang="ko-KR" sz="1400"/>
              <a:t>TieSet Team 1 min intro, </a:t>
            </a:r>
            <a:r>
              <a:rPr lang="en-US" altLang="ko-KR" sz="1400"/>
              <a:t>https://www.youtube.com/watch?v=vURWKP1jrv0</a:t>
            </a:r>
          </a:p>
        </p:txBody>
      </p:sp>
      <p:pic>
        <p:nvPicPr>
          <p:cNvPr id="1028" name="Picture 4" descr="TieSet Private release of next-generation AI platform STADLE... | MENAFN.COM">
            <a:extLst>
              <a:ext uri="{FF2B5EF4-FFF2-40B4-BE49-F238E27FC236}">
                <a16:creationId xmlns:a16="http://schemas.microsoft.com/office/drawing/2014/main" id="{5B39F20E-68BD-4DC9-A9C1-EEF235A903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576" y="2457203"/>
            <a:ext cx="7632848" cy="4282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380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a:t>STADLE</a:t>
            </a: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2031325"/>
          </a:xfrm>
          <a:prstGeom prst="rect">
            <a:avLst/>
          </a:prstGeom>
        </p:spPr>
        <p:txBody>
          <a:bodyPr wrap="square">
            <a:spAutoFit/>
          </a:bodyPr>
          <a:lstStyle/>
          <a:p>
            <a:r>
              <a:rPr lang="en-US" altLang="ko-KR" sz="1400"/>
              <a:t>STADLE:  </a:t>
            </a:r>
            <a:r>
              <a:rPr lang="en-US" altLang="ko-KR" sz="1400">
                <a:hlinkClick r:id="rId3"/>
              </a:rPr>
              <a:t>https://www.stadle.ai/</a:t>
            </a:r>
            <a:r>
              <a:rPr lang="en-US" altLang="ko-KR" sz="1400"/>
              <a:t> </a:t>
            </a:r>
          </a:p>
          <a:p>
            <a:r>
              <a:rPr lang="en-US" altLang="ko-KR" sz="1400"/>
              <a:t>TieSet Website: </a:t>
            </a:r>
            <a:r>
              <a:rPr lang="en-US" altLang="ko-KR" sz="1400">
                <a:hlinkClick r:id="rId4"/>
              </a:rPr>
              <a:t>https://tie-set.com/</a:t>
            </a:r>
            <a:endParaRPr lang="en-US" altLang="ko-KR" sz="1400">
              <a:hlinkClick r:id="rId5"/>
            </a:endParaRPr>
          </a:p>
          <a:p>
            <a:r>
              <a:rPr lang="en-US" altLang="ko-KR" sz="1400"/>
              <a:t>Doc/Install: </a:t>
            </a:r>
            <a:r>
              <a:rPr lang="en-US" altLang="ko-KR" sz="1400">
                <a:hlinkClick r:id="rId5"/>
              </a:rPr>
              <a:t>https://stadle-documentation.readthedocs.io/en/latest/overview.html</a:t>
            </a:r>
            <a:r>
              <a:rPr lang="en-US" altLang="ko-KR" sz="1400"/>
              <a:t> </a:t>
            </a:r>
          </a:p>
          <a:p>
            <a:endParaRPr lang="en-US" altLang="ko-KR" sz="1400"/>
          </a:p>
          <a:p>
            <a:r>
              <a:rPr lang="en-US" altLang="ko-KR" sz="1400"/>
              <a:t>News: </a:t>
            </a:r>
            <a:r>
              <a:rPr lang="en-US" altLang="ko-KR" sz="1400">
                <a:hlinkClick r:id="rId6"/>
              </a:rPr>
              <a:t>https://re-how.net/all/1380746/</a:t>
            </a:r>
            <a:r>
              <a:rPr lang="en-US" altLang="ko-KR" sz="1400"/>
              <a:t> </a:t>
            </a:r>
          </a:p>
          <a:p>
            <a:r>
              <a:rPr lang="en-US" altLang="ko-KR" sz="1400"/>
              <a:t>Now that we have completed the development of the basic functions for commercialization, we have decided to carry out a private release. With this release, further functional improvements and commercialization of this platform To promote this, we are looking for a partner who can carry out both technical verification and verification verification.</a:t>
            </a:r>
          </a:p>
        </p:txBody>
      </p:sp>
      <p:pic>
        <p:nvPicPr>
          <p:cNvPr id="5" name="그림 4">
            <a:extLst>
              <a:ext uri="{FF2B5EF4-FFF2-40B4-BE49-F238E27FC236}">
                <a16:creationId xmlns:a16="http://schemas.microsoft.com/office/drawing/2014/main" id="{A7BAAB31-AE90-430C-B9AF-01BEA9918864}"/>
              </a:ext>
            </a:extLst>
          </p:cNvPr>
          <p:cNvPicPr>
            <a:picLocks noChangeAspect="1"/>
          </p:cNvPicPr>
          <p:nvPr/>
        </p:nvPicPr>
        <p:blipFill>
          <a:blip r:embed="rId7"/>
          <a:stretch>
            <a:fillRect/>
          </a:stretch>
        </p:blipFill>
        <p:spPr>
          <a:xfrm>
            <a:off x="1187624" y="2852936"/>
            <a:ext cx="7308304" cy="3561384"/>
          </a:xfrm>
          <a:prstGeom prst="rect">
            <a:avLst/>
          </a:prstGeom>
        </p:spPr>
      </p:pic>
    </p:spTree>
    <p:extLst>
      <p:ext uri="{BB962C8B-B14F-4D97-AF65-F5344CB8AC3E}">
        <p14:creationId xmlns:p14="http://schemas.microsoft.com/office/powerpoint/2010/main" val="2987170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323528" y="6237312"/>
            <a:ext cx="6255382" cy="246221"/>
          </a:xfrm>
          <a:prstGeom prst="rect">
            <a:avLst/>
          </a:prstGeom>
        </p:spPr>
        <p:txBody>
          <a:bodyPr wrap="square">
            <a:spAutoFit/>
          </a:bodyPr>
          <a:lstStyle/>
          <a:p>
            <a:r>
              <a:rPr lang="en-US" altLang="ko-KR" sz="1000" dirty="0"/>
              <a:t>Advances and Open Problems in Federated Learning, </a:t>
            </a:r>
            <a:r>
              <a:rPr lang="en-US" altLang="ko-KR" sz="1000" dirty="0">
                <a:hlinkClick r:id="rId3"/>
              </a:rPr>
              <a:t>https://arxiv.org/abs/1912.04977</a:t>
            </a:r>
            <a:endParaRPr lang="ko-KR" altLang="en-US" sz="1000" dirty="0"/>
          </a:p>
        </p:txBody>
      </p:sp>
      <p:graphicFrame>
        <p:nvGraphicFramePr>
          <p:cNvPr id="3" name="표 2"/>
          <p:cNvGraphicFramePr>
            <a:graphicFrameLocks noGrp="1"/>
          </p:cNvGraphicFramePr>
          <p:nvPr>
            <p:extLst>
              <p:ext uri="{D42A27DB-BD31-4B8C-83A1-F6EECF244321}">
                <p14:modId xmlns:p14="http://schemas.microsoft.com/office/powerpoint/2010/main" val="662540043"/>
              </p:ext>
            </p:extLst>
          </p:nvPr>
        </p:nvGraphicFramePr>
        <p:xfrm>
          <a:off x="395536" y="2780928"/>
          <a:ext cx="8280920" cy="3403827"/>
        </p:xfrm>
        <a:graphic>
          <a:graphicData uri="http://schemas.openxmlformats.org/drawingml/2006/table">
            <a:tbl>
              <a:tblPr/>
              <a:tblGrid>
                <a:gridCol w="923657">
                  <a:extLst>
                    <a:ext uri="{9D8B030D-6E8A-4147-A177-3AD203B41FA5}">
                      <a16:colId xmlns:a16="http://schemas.microsoft.com/office/drawing/2014/main" val="20000"/>
                    </a:ext>
                  </a:extLst>
                </a:gridCol>
                <a:gridCol w="1948078">
                  <a:extLst>
                    <a:ext uri="{9D8B030D-6E8A-4147-A177-3AD203B41FA5}">
                      <a16:colId xmlns:a16="http://schemas.microsoft.com/office/drawing/2014/main" val="20001"/>
                    </a:ext>
                  </a:extLst>
                </a:gridCol>
                <a:gridCol w="2762785">
                  <a:extLst>
                    <a:ext uri="{9D8B030D-6E8A-4147-A177-3AD203B41FA5}">
                      <a16:colId xmlns:a16="http://schemas.microsoft.com/office/drawing/2014/main" val="20002"/>
                    </a:ext>
                  </a:extLst>
                </a:gridCol>
                <a:gridCol w="2646400">
                  <a:extLst>
                    <a:ext uri="{9D8B030D-6E8A-4147-A177-3AD203B41FA5}">
                      <a16:colId xmlns:a16="http://schemas.microsoft.com/office/drawing/2014/main" val="20003"/>
                    </a:ext>
                  </a:extLst>
                </a:gridCol>
              </a:tblGrid>
              <a:tr h="355181">
                <a:tc>
                  <a:txBody>
                    <a:bodyPr/>
                    <a:lstStyle/>
                    <a:p>
                      <a:pPr marL="0" marR="0" indent="0" algn="l" fontAlgn="base" latinLnBrk="1">
                        <a:lnSpc>
                          <a:spcPct val="120000"/>
                        </a:lnSpc>
                        <a:spcBef>
                          <a:spcPts val="0"/>
                        </a:spcBef>
                        <a:spcAft>
                          <a:spcPts val="0"/>
                        </a:spcAft>
                      </a:pPr>
                      <a:endParaRPr lang="ko-KR" altLang="en-US" sz="1200" kern="0" spc="0" dirty="0">
                        <a:solidFill>
                          <a:srgbClr val="00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ko-KR" altLang="en-US" sz="1200" kern="0" spc="0" dirty="0">
                          <a:solidFill>
                            <a:schemeClr val="bg1">
                              <a:lumMod val="50000"/>
                            </a:schemeClr>
                          </a:solidFill>
                          <a:effectLst/>
                          <a:ea typeface="맑은 고딕"/>
                        </a:rPr>
                        <a:t>분산학습 </a:t>
                      </a:r>
                      <a:r>
                        <a:rPr lang="en-US" altLang="ko-KR" sz="1200" kern="0" spc="0" dirty="0">
                          <a:solidFill>
                            <a:schemeClr val="bg1">
                              <a:lumMod val="50000"/>
                            </a:schemeClr>
                          </a:solidFill>
                          <a:effectLst/>
                          <a:latin typeface="맑은 고딕"/>
                        </a:rPr>
                        <a:t>(</a:t>
                      </a:r>
                      <a:r>
                        <a:rPr lang="en-US" sz="1200" kern="0" spc="0" dirty="0">
                          <a:solidFill>
                            <a:schemeClr val="bg1">
                              <a:lumMod val="50000"/>
                            </a:schemeClr>
                          </a:solidFill>
                          <a:effectLst/>
                          <a:latin typeface="맑은 고딕"/>
                        </a:rPr>
                        <a:t>Datacenter distributed learning)</a:t>
                      </a:r>
                      <a:endParaRPr lang="en-US" sz="1200" kern="0" spc="0" dirty="0">
                        <a:solidFill>
                          <a:schemeClr val="bg1">
                            <a:lumMod val="50000"/>
                          </a:schemeClr>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200" b="1" u="sng" kern="0" spc="0" dirty="0" err="1">
                          <a:solidFill>
                            <a:srgbClr val="0000FF"/>
                          </a:solidFill>
                          <a:effectLst/>
                          <a:ea typeface="맑은 고딕"/>
                        </a:rPr>
                        <a:t>사일로</a:t>
                      </a:r>
                      <a:r>
                        <a:rPr lang="en-US" altLang="ko-KR" sz="1200" b="1" u="sng" kern="0" spc="0" dirty="0">
                          <a:solidFill>
                            <a:srgbClr val="0000FF"/>
                          </a:solidFill>
                          <a:effectLst/>
                          <a:latin typeface="맑은 고딕"/>
                        </a:rPr>
                        <a:t>-</a:t>
                      </a:r>
                      <a:r>
                        <a:rPr lang="ko-KR" altLang="en-US" sz="1200" b="1" u="sng" kern="0" spc="0" dirty="0">
                          <a:solidFill>
                            <a:srgbClr val="0000FF"/>
                          </a:solidFill>
                          <a:effectLst/>
                          <a:ea typeface="맑은 고딕"/>
                        </a:rPr>
                        <a:t>교차 연합학습 </a:t>
                      </a:r>
                      <a:r>
                        <a:rPr lang="en-US" altLang="ko-KR" sz="1200" b="1" u="sng" kern="0" spc="0" dirty="0">
                          <a:solidFill>
                            <a:srgbClr val="0000FF"/>
                          </a:solidFill>
                          <a:effectLst/>
                          <a:latin typeface="맑은 고딕"/>
                        </a:rPr>
                        <a:t>(</a:t>
                      </a:r>
                      <a:r>
                        <a:rPr lang="en-US" sz="1200" b="1" u="sng" kern="0" spc="0" dirty="0">
                          <a:solidFill>
                            <a:srgbClr val="0000FF"/>
                          </a:solidFill>
                          <a:effectLst/>
                          <a:latin typeface="맑은 고딕"/>
                        </a:rPr>
                        <a:t>Cross-silo federated learning) </a:t>
                      </a:r>
                      <a:endParaRPr lang="en-US" sz="1200" b="1" u="sng" kern="0" spc="0" dirty="0">
                        <a:solidFill>
                          <a:srgbClr val="0000FF"/>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200" b="1" u="sng" kern="0" spc="0" dirty="0">
                          <a:solidFill>
                            <a:srgbClr val="FF0000"/>
                          </a:solidFill>
                          <a:effectLst/>
                          <a:ea typeface="맑은 고딕"/>
                        </a:rPr>
                        <a:t>디바이스</a:t>
                      </a:r>
                      <a:r>
                        <a:rPr lang="en-US" altLang="ko-KR" sz="1200" b="1" u="sng" kern="0" spc="0" dirty="0">
                          <a:solidFill>
                            <a:srgbClr val="FF0000"/>
                          </a:solidFill>
                          <a:effectLst/>
                          <a:latin typeface="맑은 고딕"/>
                        </a:rPr>
                        <a:t>-</a:t>
                      </a:r>
                      <a:r>
                        <a:rPr lang="ko-KR" altLang="en-US" sz="1200" b="1" u="sng" kern="0" spc="0" dirty="0">
                          <a:solidFill>
                            <a:srgbClr val="FF0000"/>
                          </a:solidFill>
                          <a:effectLst/>
                          <a:ea typeface="맑은 고딕"/>
                        </a:rPr>
                        <a:t>교차 연합학습 </a:t>
                      </a:r>
                      <a:r>
                        <a:rPr lang="en-US" altLang="ko-KR" sz="1200" b="1" u="sng" kern="0" spc="0" dirty="0">
                          <a:solidFill>
                            <a:srgbClr val="FF0000"/>
                          </a:solidFill>
                          <a:effectLst/>
                          <a:latin typeface="맑은 고딕"/>
                        </a:rPr>
                        <a:t>(</a:t>
                      </a:r>
                      <a:r>
                        <a:rPr lang="en-US" sz="1200" b="1" u="sng" kern="0" spc="0" dirty="0">
                          <a:solidFill>
                            <a:srgbClr val="FF0000"/>
                          </a:solidFill>
                          <a:effectLst/>
                          <a:latin typeface="맑은 고딕"/>
                        </a:rPr>
                        <a:t>Cross-device federated learning)</a:t>
                      </a:r>
                      <a:endParaRPr lang="en-US" sz="1200" b="1" u="sng" kern="0" spc="0" dirty="0">
                        <a:solidFill>
                          <a:srgbClr val="FF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5181">
                <a:tc>
                  <a:txBody>
                    <a:bodyPr/>
                    <a:lstStyle/>
                    <a:p>
                      <a:pPr marL="0" marR="0" indent="0" algn="l" fontAlgn="base" latinLnBrk="1">
                        <a:lnSpc>
                          <a:spcPct val="120000"/>
                        </a:lnSpc>
                        <a:spcBef>
                          <a:spcPts val="0"/>
                        </a:spcBef>
                        <a:spcAft>
                          <a:spcPts val="400"/>
                        </a:spcAft>
                      </a:pPr>
                      <a:r>
                        <a:rPr lang="ko-KR" altLang="en-US" sz="1200" kern="0" spc="0">
                          <a:solidFill>
                            <a:srgbClr val="000000"/>
                          </a:solidFill>
                          <a:effectLst/>
                          <a:ea typeface="맑은 고딕"/>
                        </a:rPr>
                        <a:t>환경</a:t>
                      </a:r>
                      <a:endParaRPr lang="ko-KR" altLang="en-US" sz="1200" kern="0" spc="0">
                        <a:solidFill>
                          <a:srgbClr val="00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ko-KR" altLang="en-US" sz="1200" kern="0" spc="0" dirty="0">
                          <a:solidFill>
                            <a:schemeClr val="bg1">
                              <a:lumMod val="50000"/>
                            </a:schemeClr>
                          </a:solidFill>
                          <a:effectLst/>
                          <a:ea typeface="맑은 고딕"/>
                        </a:rPr>
                        <a:t>단일 </a:t>
                      </a:r>
                      <a:r>
                        <a:rPr lang="ko-KR" altLang="en-US" sz="1200" kern="0" spc="0" dirty="0" err="1">
                          <a:solidFill>
                            <a:schemeClr val="bg1">
                              <a:lumMod val="50000"/>
                            </a:schemeClr>
                          </a:solidFill>
                          <a:effectLst/>
                          <a:ea typeface="맑은 고딕"/>
                        </a:rPr>
                        <a:t>크러스터</a:t>
                      </a:r>
                      <a:r>
                        <a:rPr lang="ko-KR" altLang="en-US" sz="1200" kern="0" spc="0" dirty="0">
                          <a:solidFill>
                            <a:schemeClr val="bg1">
                              <a:lumMod val="50000"/>
                            </a:schemeClr>
                          </a:solidFill>
                          <a:effectLst/>
                          <a:ea typeface="맑은 고딕"/>
                        </a:rPr>
                        <a:t> 혹은 데이터센터가 대규모 데이터로 학습</a:t>
                      </a:r>
                      <a:endParaRPr lang="ko-KR" altLang="en-US" sz="1200" kern="0" spc="0" dirty="0">
                        <a:solidFill>
                          <a:schemeClr val="bg1">
                            <a:lumMod val="50000"/>
                          </a:schemeClr>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ko-KR" altLang="en-US" sz="1200" kern="0" spc="0" dirty="0">
                          <a:solidFill>
                            <a:srgbClr val="0000FF"/>
                          </a:solidFill>
                          <a:effectLst/>
                          <a:ea typeface="맑은 고딕"/>
                        </a:rPr>
                        <a:t>서로 다른 기관</a:t>
                      </a:r>
                      <a:r>
                        <a:rPr lang="en-US" altLang="ko-KR" sz="1200" kern="0" spc="0" dirty="0">
                          <a:solidFill>
                            <a:srgbClr val="0000FF"/>
                          </a:solidFill>
                          <a:effectLst/>
                          <a:latin typeface="맑은 고딕"/>
                        </a:rPr>
                        <a:t>(</a:t>
                      </a:r>
                      <a:r>
                        <a:rPr lang="ko-KR" altLang="en-US" sz="1200" kern="0" spc="0" dirty="0">
                          <a:solidFill>
                            <a:srgbClr val="0000FF"/>
                          </a:solidFill>
                          <a:effectLst/>
                          <a:ea typeface="맑은 고딕"/>
                        </a:rPr>
                        <a:t>의료 혹은 금융</a:t>
                      </a:r>
                      <a:r>
                        <a:rPr lang="en-US" altLang="ko-KR" sz="1200" kern="0" spc="0" dirty="0">
                          <a:solidFill>
                            <a:srgbClr val="0000FF"/>
                          </a:solidFill>
                          <a:effectLst/>
                          <a:latin typeface="맑은 고딕"/>
                        </a:rPr>
                        <a:t>) </a:t>
                      </a:r>
                      <a:r>
                        <a:rPr lang="ko-KR" altLang="en-US" sz="1200" kern="0" spc="0" dirty="0">
                          <a:solidFill>
                            <a:srgbClr val="0000FF"/>
                          </a:solidFill>
                          <a:effectLst/>
                          <a:ea typeface="맑은 고딕"/>
                        </a:rPr>
                        <a:t>혹은 지리적으로 분산되어 있는 데이터센터들이</a:t>
                      </a:r>
                      <a:r>
                        <a:rPr lang="en-US" altLang="ko-KR" sz="1200" kern="0" spc="0" dirty="0">
                          <a:solidFill>
                            <a:srgbClr val="0000FF"/>
                          </a:solidFill>
                          <a:effectLst/>
                          <a:latin typeface="맑은 고딕"/>
                        </a:rPr>
                        <a:t>, </a:t>
                      </a:r>
                      <a:r>
                        <a:rPr lang="ko-KR" altLang="en-US" sz="1200" kern="0" spc="0" dirty="0">
                          <a:solidFill>
                            <a:srgbClr val="0000FF"/>
                          </a:solidFill>
                          <a:effectLst/>
                          <a:ea typeface="맑은 고딕"/>
                        </a:rPr>
                        <a:t>각자의 </a:t>
                      </a:r>
                      <a:r>
                        <a:rPr lang="ko-KR" altLang="en-US" sz="1200" kern="0" spc="0" dirty="0" err="1">
                          <a:solidFill>
                            <a:srgbClr val="0000FF"/>
                          </a:solidFill>
                          <a:effectLst/>
                          <a:ea typeface="맑은 고딕"/>
                        </a:rPr>
                        <a:t>사일로</a:t>
                      </a:r>
                      <a:r>
                        <a:rPr lang="ko-KR" altLang="en-US" sz="1200" kern="0" spc="0" dirty="0">
                          <a:solidFill>
                            <a:srgbClr val="0000FF"/>
                          </a:solidFill>
                          <a:effectLst/>
                          <a:ea typeface="맑은 고딕"/>
                        </a:rPr>
                        <a:t> 데이터를 학습</a:t>
                      </a:r>
                      <a:endParaRPr lang="ko-KR" altLang="en-US" sz="1200" kern="0" spc="0" dirty="0">
                        <a:solidFill>
                          <a:srgbClr val="0000FF"/>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ko-KR" altLang="en-US" sz="1200" b="1" kern="0" spc="0" dirty="0">
                          <a:solidFill>
                            <a:srgbClr val="FF0000"/>
                          </a:solidFill>
                          <a:effectLst/>
                          <a:ea typeface="맑은 고딕"/>
                        </a:rPr>
                        <a:t>클라이언트는 많은 수의 </a:t>
                      </a:r>
                      <a:r>
                        <a:rPr lang="ko-KR" altLang="en-US" sz="1200" b="1" kern="0" spc="0" dirty="0" err="1">
                          <a:solidFill>
                            <a:srgbClr val="FF0000"/>
                          </a:solidFill>
                          <a:effectLst/>
                          <a:ea typeface="맑은 고딕"/>
                        </a:rPr>
                        <a:t>모바일</a:t>
                      </a:r>
                      <a:r>
                        <a:rPr lang="ko-KR" altLang="en-US" sz="1200" b="1" kern="0" spc="0" dirty="0">
                          <a:solidFill>
                            <a:srgbClr val="FF0000"/>
                          </a:solidFill>
                          <a:effectLst/>
                          <a:ea typeface="맑은 고딕"/>
                        </a:rPr>
                        <a:t> 혹은 </a:t>
                      </a:r>
                      <a:r>
                        <a:rPr lang="en-US" altLang="ko-KR" sz="1200" b="1" kern="0" spc="0" dirty="0">
                          <a:solidFill>
                            <a:srgbClr val="FF0000"/>
                          </a:solidFill>
                          <a:effectLst/>
                          <a:latin typeface="맑은 고딕"/>
                        </a:rPr>
                        <a:t>IoT </a:t>
                      </a:r>
                      <a:r>
                        <a:rPr lang="ko-KR" altLang="en-US" sz="1200" b="1" kern="0" spc="0" dirty="0">
                          <a:solidFill>
                            <a:srgbClr val="FF0000"/>
                          </a:solidFill>
                          <a:effectLst/>
                          <a:ea typeface="맑은 고딕"/>
                        </a:rPr>
                        <a:t>디바이스</a:t>
                      </a:r>
                      <a:endParaRPr lang="ko-KR" altLang="en-US" sz="1200" b="1" kern="0" spc="0" dirty="0">
                        <a:solidFill>
                          <a:srgbClr val="FF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5181">
                <a:tc>
                  <a:txBody>
                    <a:bodyPr/>
                    <a:lstStyle/>
                    <a:p>
                      <a:pPr marL="0" marR="0" indent="0" algn="l" fontAlgn="base" latinLnBrk="1">
                        <a:lnSpc>
                          <a:spcPct val="120000"/>
                        </a:lnSpc>
                        <a:spcBef>
                          <a:spcPts val="0"/>
                        </a:spcBef>
                        <a:spcAft>
                          <a:spcPts val="400"/>
                        </a:spcAft>
                      </a:pPr>
                      <a:r>
                        <a:rPr lang="ko-KR" altLang="en-US" sz="1200" kern="0" spc="0">
                          <a:solidFill>
                            <a:srgbClr val="000000"/>
                          </a:solidFill>
                          <a:effectLst/>
                          <a:ea typeface="맑은 고딕"/>
                        </a:rPr>
                        <a:t>데이터 </a:t>
                      </a:r>
                      <a:endParaRPr lang="ko-KR" altLang="en-US" sz="1200" kern="0" spc="0">
                        <a:solidFill>
                          <a:srgbClr val="000000"/>
                        </a:solidFill>
                        <a:effectLst/>
                      </a:endParaRPr>
                    </a:p>
                    <a:p>
                      <a:pPr marL="0" marR="0" indent="0" algn="l" fontAlgn="base" latinLnBrk="1">
                        <a:lnSpc>
                          <a:spcPct val="120000"/>
                        </a:lnSpc>
                        <a:spcBef>
                          <a:spcPts val="0"/>
                        </a:spcBef>
                        <a:spcAft>
                          <a:spcPts val="400"/>
                        </a:spcAft>
                      </a:pPr>
                      <a:r>
                        <a:rPr lang="ko-KR" altLang="en-US" sz="1200" kern="0" spc="0">
                          <a:solidFill>
                            <a:srgbClr val="000000"/>
                          </a:solidFill>
                          <a:effectLst/>
                          <a:ea typeface="맑은 고딕"/>
                        </a:rPr>
                        <a:t>분산</a:t>
                      </a:r>
                      <a:endParaRPr lang="ko-KR" altLang="en-US" sz="1200" kern="0" spc="0">
                        <a:solidFill>
                          <a:srgbClr val="00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ko-KR" altLang="en-US" sz="1200" kern="0" spc="0" dirty="0">
                          <a:solidFill>
                            <a:schemeClr val="bg1">
                              <a:lumMod val="50000"/>
                            </a:schemeClr>
                          </a:solidFill>
                          <a:effectLst/>
                          <a:ea typeface="맑은 고딕"/>
                        </a:rPr>
                        <a:t>데이터는 중앙에 저장되며</a:t>
                      </a:r>
                      <a:r>
                        <a:rPr lang="en-US" altLang="ko-KR" sz="1200" kern="0" spc="0" dirty="0">
                          <a:solidFill>
                            <a:schemeClr val="bg1">
                              <a:lumMod val="50000"/>
                            </a:schemeClr>
                          </a:solidFill>
                          <a:effectLst/>
                          <a:latin typeface="맑은 고딕"/>
                        </a:rPr>
                        <a:t>, </a:t>
                      </a:r>
                      <a:r>
                        <a:rPr lang="ko-KR" altLang="en-US" sz="1200" kern="0" spc="0" dirty="0">
                          <a:solidFill>
                            <a:schemeClr val="bg1">
                              <a:lumMod val="50000"/>
                            </a:schemeClr>
                          </a:solidFill>
                          <a:effectLst/>
                          <a:ea typeface="맑은 고딕"/>
                        </a:rPr>
                        <a:t>클라이언트들은 데이터에 제한 없이 접근</a:t>
                      </a:r>
                      <a:r>
                        <a:rPr lang="en-US" altLang="ko-KR" sz="1200" kern="0" spc="0" dirty="0">
                          <a:solidFill>
                            <a:schemeClr val="bg1">
                              <a:lumMod val="50000"/>
                            </a:schemeClr>
                          </a:solidFill>
                          <a:effectLst/>
                          <a:latin typeface="맑은 고딕"/>
                        </a:rPr>
                        <a:t>, </a:t>
                      </a:r>
                      <a:r>
                        <a:rPr lang="ko-KR" altLang="en-US" sz="1200" kern="0" spc="0" dirty="0">
                          <a:solidFill>
                            <a:schemeClr val="bg1">
                              <a:lumMod val="50000"/>
                            </a:schemeClr>
                          </a:solidFill>
                          <a:effectLst/>
                          <a:ea typeface="맑은 고딕"/>
                        </a:rPr>
                        <a:t>혼합</a:t>
                      </a:r>
                      <a:endParaRPr lang="ko-KR" altLang="en-US" sz="1200" kern="0" spc="0" dirty="0">
                        <a:solidFill>
                          <a:schemeClr val="bg1">
                            <a:lumMod val="50000"/>
                          </a:schemeClr>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l" fontAlgn="base" latinLnBrk="1">
                        <a:lnSpc>
                          <a:spcPct val="120000"/>
                        </a:lnSpc>
                        <a:spcBef>
                          <a:spcPts val="0"/>
                        </a:spcBef>
                        <a:spcAft>
                          <a:spcPts val="400"/>
                        </a:spcAft>
                      </a:pPr>
                      <a:r>
                        <a:rPr lang="ko-KR" altLang="en-US" sz="1200" b="1" kern="0" spc="0" dirty="0">
                          <a:solidFill>
                            <a:schemeClr val="tx1"/>
                          </a:solidFill>
                          <a:effectLst/>
                          <a:ea typeface="맑은 고딕"/>
                        </a:rPr>
                        <a:t>데이터는 로컬에서 생성</a:t>
                      </a:r>
                      <a:r>
                        <a:rPr lang="en-US" altLang="ko-KR" sz="1200" b="1" kern="0" spc="0" dirty="0">
                          <a:solidFill>
                            <a:schemeClr val="tx1"/>
                          </a:solidFill>
                          <a:effectLst/>
                          <a:latin typeface="맑은 고딕"/>
                        </a:rPr>
                        <a:t>, </a:t>
                      </a:r>
                      <a:r>
                        <a:rPr lang="ko-KR" altLang="en-US" sz="1200" b="1" kern="0" spc="0" dirty="0">
                          <a:solidFill>
                            <a:schemeClr val="tx1"/>
                          </a:solidFill>
                          <a:effectLst/>
                          <a:ea typeface="맑은 고딕"/>
                        </a:rPr>
                        <a:t>분산되어 있음</a:t>
                      </a:r>
                      <a:r>
                        <a:rPr lang="en-US" altLang="ko-KR" sz="1200" b="1" kern="0" spc="0" dirty="0">
                          <a:solidFill>
                            <a:schemeClr val="tx1"/>
                          </a:solidFill>
                          <a:effectLst/>
                          <a:latin typeface="맑은 고딕"/>
                        </a:rPr>
                        <a:t>. </a:t>
                      </a:r>
                      <a:r>
                        <a:rPr lang="ko-KR" altLang="en-US" sz="1200" b="1" kern="0" spc="0" dirty="0">
                          <a:solidFill>
                            <a:schemeClr val="tx1"/>
                          </a:solidFill>
                          <a:effectLst/>
                          <a:ea typeface="맑은 고딕"/>
                        </a:rPr>
                        <a:t>각 클라이언트는 자신의 데이터를 저장하며 다른 클라이언트의 데이터를 읽을 수 없음</a:t>
                      </a:r>
                      <a:r>
                        <a:rPr lang="en-US" altLang="ko-KR" sz="1200" b="1" kern="0" spc="0" dirty="0">
                          <a:solidFill>
                            <a:schemeClr val="tx1"/>
                          </a:solidFill>
                          <a:effectLst/>
                          <a:latin typeface="맑은 고딕"/>
                        </a:rPr>
                        <a:t>. </a:t>
                      </a:r>
                      <a:r>
                        <a:rPr lang="ko-KR" altLang="en-US" sz="1200" b="1" kern="0" spc="0" dirty="0">
                          <a:solidFill>
                            <a:schemeClr val="tx1"/>
                          </a:solidFill>
                          <a:effectLst/>
                          <a:ea typeface="맑은 고딕"/>
                        </a:rPr>
                        <a:t>데이터는 </a:t>
                      </a:r>
                      <a:r>
                        <a:rPr lang="en-US" altLang="ko-KR" sz="1200" b="1" kern="0" spc="0" dirty="0" err="1">
                          <a:solidFill>
                            <a:schemeClr val="tx1"/>
                          </a:solidFill>
                          <a:effectLst/>
                          <a:latin typeface="맑은 고딕"/>
                        </a:rPr>
                        <a:t>iid</a:t>
                      </a:r>
                      <a:r>
                        <a:rPr lang="en-US" altLang="ko-KR" sz="1200" b="1" kern="0" spc="0" dirty="0">
                          <a:solidFill>
                            <a:schemeClr val="tx1"/>
                          </a:solidFill>
                          <a:effectLst/>
                          <a:latin typeface="맑은 고딕"/>
                        </a:rPr>
                        <a:t> (independently or identically distributed) </a:t>
                      </a:r>
                      <a:r>
                        <a:rPr lang="ko-KR" altLang="en-US" sz="1200" b="1" kern="0" spc="0" dirty="0">
                          <a:solidFill>
                            <a:schemeClr val="tx1"/>
                          </a:solidFill>
                          <a:effectLst/>
                          <a:ea typeface="맑은 고딕"/>
                        </a:rPr>
                        <a:t>하지 않음</a:t>
                      </a:r>
                      <a:endParaRPr lang="ko-KR" altLang="en-US" sz="1200" b="1" kern="0" spc="0" dirty="0">
                        <a:solidFill>
                          <a:schemeClr val="tx1"/>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extLst>
                  <a:ext uri="{0D108BD9-81ED-4DB2-BD59-A6C34878D82A}">
                    <a16:rowId xmlns:a16="http://schemas.microsoft.com/office/drawing/2014/main" val="10002"/>
                  </a:ext>
                </a:extLst>
              </a:tr>
              <a:tr h="270531">
                <a:tc>
                  <a:txBody>
                    <a:bodyPr/>
                    <a:lstStyle/>
                    <a:p>
                      <a:pPr marL="0" marR="0" indent="0" algn="l" fontAlgn="base" latinLnBrk="1">
                        <a:lnSpc>
                          <a:spcPct val="120000"/>
                        </a:lnSpc>
                        <a:spcBef>
                          <a:spcPts val="0"/>
                        </a:spcBef>
                        <a:spcAft>
                          <a:spcPts val="400"/>
                        </a:spcAft>
                      </a:pPr>
                      <a:r>
                        <a:rPr lang="ko-KR" altLang="en-US" sz="1200" kern="0" spc="0">
                          <a:solidFill>
                            <a:srgbClr val="000000"/>
                          </a:solidFill>
                          <a:effectLst/>
                          <a:ea typeface="맑은 고딕"/>
                        </a:rPr>
                        <a:t>오케스트레이션</a:t>
                      </a:r>
                      <a:endParaRPr lang="ko-KR" altLang="en-US" sz="1200" kern="0" spc="0">
                        <a:solidFill>
                          <a:srgbClr val="00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ko-KR" altLang="en-US" sz="1200" kern="0" spc="0" dirty="0">
                          <a:solidFill>
                            <a:schemeClr val="bg1">
                              <a:lumMod val="50000"/>
                            </a:schemeClr>
                          </a:solidFill>
                          <a:effectLst/>
                          <a:ea typeface="맑은 고딕"/>
                        </a:rPr>
                        <a:t>중앙에서 데이터 관리와 학습을 관장</a:t>
                      </a:r>
                      <a:endParaRPr lang="ko-KR" altLang="en-US" sz="1200" kern="0" spc="0" dirty="0">
                        <a:solidFill>
                          <a:schemeClr val="bg1">
                            <a:lumMod val="50000"/>
                          </a:schemeClr>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l" fontAlgn="base" latinLnBrk="1">
                        <a:lnSpc>
                          <a:spcPct val="120000"/>
                        </a:lnSpc>
                        <a:spcBef>
                          <a:spcPts val="0"/>
                        </a:spcBef>
                        <a:spcAft>
                          <a:spcPts val="400"/>
                        </a:spcAft>
                      </a:pPr>
                      <a:r>
                        <a:rPr lang="ko-KR" altLang="en-US" sz="1200" b="1" kern="0" spc="0" dirty="0">
                          <a:solidFill>
                            <a:schemeClr val="tx1"/>
                          </a:solidFill>
                          <a:effectLst/>
                          <a:ea typeface="맑은 고딕"/>
                        </a:rPr>
                        <a:t>중앙 </a:t>
                      </a:r>
                      <a:r>
                        <a:rPr lang="ko-KR" altLang="en-US" sz="1200" b="1" kern="0" spc="0" dirty="0" err="1">
                          <a:solidFill>
                            <a:schemeClr val="tx1"/>
                          </a:solidFill>
                          <a:effectLst/>
                          <a:ea typeface="맑은 고딕"/>
                        </a:rPr>
                        <a:t>오케스트레이션</a:t>
                      </a:r>
                      <a:r>
                        <a:rPr lang="ko-KR" altLang="en-US" sz="1200" b="1" kern="0" spc="0" dirty="0">
                          <a:solidFill>
                            <a:schemeClr val="tx1"/>
                          </a:solidFill>
                          <a:effectLst/>
                          <a:ea typeface="맑은 고딕"/>
                        </a:rPr>
                        <a:t> 서버</a:t>
                      </a:r>
                      <a:r>
                        <a:rPr lang="en-US" altLang="ko-KR" sz="1200" b="1" kern="0" spc="0" dirty="0">
                          <a:solidFill>
                            <a:schemeClr val="tx1"/>
                          </a:solidFill>
                          <a:effectLst/>
                          <a:latin typeface="맑은 고딕"/>
                        </a:rPr>
                        <a:t>/</a:t>
                      </a:r>
                      <a:r>
                        <a:rPr lang="ko-KR" altLang="en-US" sz="1200" b="1" kern="0" spc="0" dirty="0">
                          <a:solidFill>
                            <a:schemeClr val="tx1"/>
                          </a:solidFill>
                          <a:effectLst/>
                          <a:ea typeface="맑은 고딕"/>
                        </a:rPr>
                        <a:t>서비스 주도로 학습을 관장하지만</a:t>
                      </a:r>
                      <a:r>
                        <a:rPr lang="en-US" altLang="ko-KR" sz="1200" b="1" kern="0" spc="0" dirty="0">
                          <a:solidFill>
                            <a:schemeClr val="tx1"/>
                          </a:solidFill>
                          <a:effectLst/>
                          <a:latin typeface="맑은 고딕"/>
                        </a:rPr>
                        <a:t>, </a:t>
                      </a:r>
                      <a:r>
                        <a:rPr lang="ko-KR" altLang="en-US" sz="1200" b="1" kern="0" spc="0" dirty="0">
                          <a:solidFill>
                            <a:schemeClr val="tx1"/>
                          </a:solidFill>
                          <a:effectLst/>
                          <a:ea typeface="맑은 고딕"/>
                        </a:rPr>
                        <a:t>원시 데이터에는 접근하지 않음</a:t>
                      </a:r>
                      <a:endParaRPr lang="ko-KR" altLang="en-US" sz="1200" b="1" kern="0" spc="0" dirty="0">
                        <a:solidFill>
                          <a:schemeClr val="tx1"/>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extLst>
                  <a:ext uri="{0D108BD9-81ED-4DB2-BD59-A6C34878D82A}">
                    <a16:rowId xmlns:a16="http://schemas.microsoft.com/office/drawing/2014/main" val="10003"/>
                  </a:ext>
                </a:extLst>
              </a:tr>
              <a:tr h="236384">
                <a:tc>
                  <a:txBody>
                    <a:bodyPr/>
                    <a:lstStyle/>
                    <a:p>
                      <a:pPr marL="0" marR="0" indent="0" algn="l" fontAlgn="base" latinLnBrk="1">
                        <a:lnSpc>
                          <a:spcPct val="120000"/>
                        </a:lnSpc>
                        <a:spcBef>
                          <a:spcPts val="0"/>
                        </a:spcBef>
                        <a:spcAft>
                          <a:spcPts val="400"/>
                        </a:spcAft>
                      </a:pPr>
                      <a:r>
                        <a:rPr lang="ko-KR" altLang="en-US" sz="1200" kern="0" spc="0">
                          <a:solidFill>
                            <a:srgbClr val="000000"/>
                          </a:solidFill>
                          <a:effectLst/>
                          <a:ea typeface="맑은 고딕"/>
                        </a:rPr>
                        <a:t>데이터 </a:t>
                      </a:r>
                      <a:endParaRPr lang="ko-KR" altLang="en-US" sz="1200" kern="0" spc="0">
                        <a:solidFill>
                          <a:srgbClr val="000000"/>
                        </a:solidFill>
                        <a:effectLst/>
                      </a:endParaRPr>
                    </a:p>
                    <a:p>
                      <a:pPr marL="0" marR="0" indent="0" algn="l" fontAlgn="base" latinLnBrk="1">
                        <a:lnSpc>
                          <a:spcPct val="120000"/>
                        </a:lnSpc>
                        <a:spcBef>
                          <a:spcPts val="0"/>
                        </a:spcBef>
                        <a:spcAft>
                          <a:spcPts val="400"/>
                        </a:spcAft>
                      </a:pPr>
                      <a:r>
                        <a:rPr lang="ko-KR" altLang="en-US" sz="1200" kern="0" spc="0">
                          <a:solidFill>
                            <a:srgbClr val="000000"/>
                          </a:solidFill>
                          <a:effectLst/>
                          <a:ea typeface="맑은 고딕"/>
                        </a:rPr>
                        <a:t>가용성</a:t>
                      </a:r>
                      <a:endParaRPr lang="ko-KR" altLang="en-US" sz="1200" kern="0" spc="0">
                        <a:solidFill>
                          <a:srgbClr val="00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l" fontAlgn="base" latinLnBrk="1">
                        <a:lnSpc>
                          <a:spcPct val="120000"/>
                        </a:lnSpc>
                        <a:spcBef>
                          <a:spcPts val="0"/>
                        </a:spcBef>
                        <a:spcAft>
                          <a:spcPts val="400"/>
                        </a:spcAft>
                      </a:pPr>
                      <a:r>
                        <a:rPr lang="ko-KR" altLang="en-US" sz="1200" kern="0" spc="0" dirty="0">
                          <a:solidFill>
                            <a:schemeClr val="bg1">
                              <a:lumMod val="50000"/>
                            </a:schemeClr>
                          </a:solidFill>
                          <a:effectLst/>
                          <a:ea typeface="맑은 고딕"/>
                        </a:rPr>
                        <a:t>모든 클라이언트가 항상 가용</a:t>
                      </a:r>
                      <a:endParaRPr lang="ko-KR" altLang="en-US" sz="1200" kern="0" spc="0" dirty="0">
                        <a:solidFill>
                          <a:schemeClr val="bg1">
                            <a:lumMod val="50000"/>
                          </a:schemeClr>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1">
                        <a:lnSpc>
                          <a:spcPct val="120000"/>
                        </a:lnSpc>
                        <a:spcBef>
                          <a:spcPts val="0"/>
                        </a:spcBef>
                        <a:spcAft>
                          <a:spcPts val="400"/>
                        </a:spcAft>
                      </a:pPr>
                      <a:r>
                        <a:rPr lang="ko-KR" altLang="en-US" sz="1200" b="1" kern="0" spc="0" dirty="0">
                          <a:solidFill>
                            <a:srgbClr val="FF0000"/>
                          </a:solidFill>
                          <a:effectLst/>
                          <a:ea typeface="맑은 고딕"/>
                        </a:rPr>
                        <a:t>일정 시간에</a:t>
                      </a:r>
                      <a:r>
                        <a:rPr lang="en-US" altLang="ko-KR" sz="1200" b="1" kern="0" spc="0" dirty="0">
                          <a:solidFill>
                            <a:srgbClr val="FF0000"/>
                          </a:solidFill>
                          <a:effectLst/>
                          <a:latin typeface="맑은 고딕"/>
                        </a:rPr>
                        <a:t>, </a:t>
                      </a:r>
                      <a:r>
                        <a:rPr lang="ko-KR" altLang="en-US" sz="1200" b="1" kern="0" spc="0" dirty="0">
                          <a:solidFill>
                            <a:srgbClr val="FF0000"/>
                          </a:solidFill>
                          <a:effectLst/>
                          <a:ea typeface="맑은 고딕"/>
                        </a:rPr>
                        <a:t>일부 클라이언트만 가용</a:t>
                      </a:r>
                      <a:endParaRPr lang="ko-KR" altLang="en-US" sz="1200" b="1" kern="0" spc="0" dirty="0">
                        <a:solidFill>
                          <a:srgbClr val="FF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5880">
                <a:tc>
                  <a:txBody>
                    <a:bodyPr/>
                    <a:lstStyle/>
                    <a:p>
                      <a:pPr marL="0" marR="0" indent="0" algn="l" fontAlgn="base" latinLnBrk="1">
                        <a:lnSpc>
                          <a:spcPct val="120000"/>
                        </a:lnSpc>
                        <a:spcBef>
                          <a:spcPts val="0"/>
                        </a:spcBef>
                        <a:spcAft>
                          <a:spcPts val="400"/>
                        </a:spcAft>
                      </a:pPr>
                      <a:r>
                        <a:rPr lang="ko-KR" altLang="en-US" sz="1200" kern="0" spc="0">
                          <a:solidFill>
                            <a:srgbClr val="000000"/>
                          </a:solidFill>
                          <a:effectLst/>
                          <a:ea typeface="맑은 고딕"/>
                        </a:rPr>
                        <a:t>분산 규모</a:t>
                      </a:r>
                      <a:endParaRPr lang="ko-KR" altLang="en-US" sz="1200" kern="0" spc="0">
                        <a:solidFill>
                          <a:srgbClr val="00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en-US" altLang="ko-KR" sz="1200" kern="0" spc="0" dirty="0">
                          <a:solidFill>
                            <a:schemeClr val="bg1">
                              <a:lumMod val="50000"/>
                            </a:schemeClr>
                          </a:solidFill>
                          <a:effectLst/>
                          <a:latin typeface="맑은 고딕"/>
                        </a:rPr>
                        <a:t>1 - 1000 </a:t>
                      </a:r>
                      <a:r>
                        <a:rPr lang="ko-KR" altLang="en-US" sz="1200" kern="0" spc="0" dirty="0">
                          <a:solidFill>
                            <a:schemeClr val="bg1">
                              <a:lumMod val="50000"/>
                            </a:schemeClr>
                          </a:solidFill>
                          <a:effectLst/>
                          <a:ea typeface="맑은 고딕"/>
                        </a:rPr>
                        <a:t>클라이언트</a:t>
                      </a:r>
                      <a:endParaRPr lang="ko-KR" altLang="en-US" sz="1200" kern="0" spc="0" dirty="0">
                        <a:solidFill>
                          <a:schemeClr val="bg1">
                            <a:lumMod val="50000"/>
                          </a:schemeClr>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en-US" altLang="ko-KR" sz="1200" kern="0" spc="0" dirty="0">
                          <a:solidFill>
                            <a:srgbClr val="0000FF"/>
                          </a:solidFill>
                          <a:effectLst/>
                          <a:latin typeface="맑은 고딕"/>
                        </a:rPr>
                        <a:t>2 - 100 </a:t>
                      </a:r>
                      <a:r>
                        <a:rPr lang="ko-KR" altLang="en-US" sz="1200" kern="0" spc="0" dirty="0">
                          <a:solidFill>
                            <a:srgbClr val="0000FF"/>
                          </a:solidFill>
                          <a:effectLst/>
                          <a:ea typeface="맑은 고딕"/>
                        </a:rPr>
                        <a:t>클라이언트</a:t>
                      </a:r>
                      <a:endParaRPr lang="ko-KR" altLang="en-US" sz="1200" kern="0" spc="0" dirty="0">
                        <a:solidFill>
                          <a:srgbClr val="0000FF"/>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en-US" altLang="ko-KR" sz="1200" b="1" kern="0" spc="0" dirty="0">
                          <a:solidFill>
                            <a:srgbClr val="FF0000"/>
                          </a:solidFill>
                          <a:effectLst/>
                          <a:latin typeface="맑은 고딕"/>
                        </a:rPr>
                        <a:t>10</a:t>
                      </a:r>
                      <a:r>
                        <a:rPr lang="en-US" altLang="ko-KR" sz="1200" b="1" kern="0" spc="0" baseline="30000" dirty="0">
                          <a:solidFill>
                            <a:srgbClr val="FF0000"/>
                          </a:solidFill>
                          <a:effectLst/>
                          <a:latin typeface="맑은 고딕"/>
                        </a:rPr>
                        <a:t>10</a:t>
                      </a:r>
                      <a:r>
                        <a:rPr lang="ko-KR" altLang="en-US" sz="1200" b="1" kern="0" spc="0" dirty="0">
                          <a:solidFill>
                            <a:srgbClr val="FF0000"/>
                          </a:solidFill>
                          <a:effectLst/>
                          <a:latin typeface="맑은 고딕"/>
                        </a:rPr>
                        <a:t> </a:t>
                      </a:r>
                      <a:r>
                        <a:rPr lang="ko-KR" altLang="en-US" sz="1200" b="1" kern="0" spc="0" dirty="0">
                          <a:solidFill>
                            <a:srgbClr val="FF0000"/>
                          </a:solidFill>
                          <a:effectLst/>
                          <a:ea typeface="맑은 고딕"/>
                        </a:rPr>
                        <a:t>까지 대규모</a:t>
                      </a:r>
                      <a:endParaRPr lang="ko-KR" altLang="en-US" sz="1200" b="1" kern="0" spc="0" dirty="0">
                        <a:solidFill>
                          <a:srgbClr val="FF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5880">
                <a:tc>
                  <a:txBody>
                    <a:bodyPr/>
                    <a:lstStyle/>
                    <a:p>
                      <a:pPr marL="0" marR="0" indent="0" algn="l" fontAlgn="base" latinLnBrk="1">
                        <a:lnSpc>
                          <a:spcPct val="120000"/>
                        </a:lnSpc>
                        <a:spcBef>
                          <a:spcPts val="0"/>
                        </a:spcBef>
                        <a:spcAft>
                          <a:spcPts val="400"/>
                        </a:spcAft>
                      </a:pPr>
                      <a:r>
                        <a:rPr lang="ko-KR" altLang="en-US" sz="1200" kern="0" spc="0">
                          <a:solidFill>
                            <a:srgbClr val="000000"/>
                          </a:solidFill>
                          <a:effectLst/>
                          <a:ea typeface="맑은 고딕"/>
                        </a:rPr>
                        <a:t>주요 병목</a:t>
                      </a:r>
                      <a:endParaRPr lang="ko-KR" altLang="en-US" sz="1200" kern="0" spc="0">
                        <a:solidFill>
                          <a:srgbClr val="00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en-US" altLang="ko-KR" sz="1200" kern="0" spc="0" dirty="0">
                          <a:solidFill>
                            <a:schemeClr val="bg1">
                              <a:lumMod val="50000"/>
                            </a:schemeClr>
                          </a:solidFill>
                          <a:effectLst/>
                          <a:latin typeface="맑은 고딕"/>
                        </a:rPr>
                        <a:t>Computation (</a:t>
                      </a:r>
                      <a:r>
                        <a:rPr lang="ko-KR" altLang="en-US" sz="1200" kern="0" spc="0" dirty="0" err="1">
                          <a:solidFill>
                            <a:schemeClr val="bg1">
                              <a:lumMod val="50000"/>
                            </a:schemeClr>
                          </a:solidFill>
                          <a:effectLst/>
                          <a:ea typeface="맑은 고딕"/>
                        </a:rPr>
                        <a:t>연산량</a:t>
                      </a:r>
                      <a:r>
                        <a:rPr lang="ko-KR" altLang="en-US" sz="1200" kern="0" spc="0" dirty="0">
                          <a:solidFill>
                            <a:schemeClr val="bg1">
                              <a:lumMod val="50000"/>
                            </a:schemeClr>
                          </a:solidFill>
                          <a:effectLst/>
                          <a:ea typeface="맑은 고딕"/>
                        </a:rPr>
                        <a:t> 및 연산속도</a:t>
                      </a:r>
                      <a:r>
                        <a:rPr lang="en-US" altLang="ko-KR" sz="1200" kern="0" spc="0" dirty="0">
                          <a:solidFill>
                            <a:schemeClr val="bg1">
                              <a:lumMod val="50000"/>
                            </a:schemeClr>
                          </a:solidFill>
                          <a:effectLst/>
                          <a:latin typeface="맑은 고딕"/>
                        </a:rPr>
                        <a:t>)</a:t>
                      </a:r>
                      <a:endParaRPr lang="ko-KR" altLang="en-US" sz="1200" kern="0" spc="0" dirty="0">
                        <a:solidFill>
                          <a:schemeClr val="bg1">
                            <a:lumMod val="50000"/>
                          </a:schemeClr>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ko-KR" altLang="en-US" sz="1200" kern="0" spc="0" dirty="0">
                          <a:solidFill>
                            <a:srgbClr val="0000FF"/>
                          </a:solidFill>
                          <a:effectLst/>
                          <a:ea typeface="맑은 고딕"/>
                        </a:rPr>
                        <a:t>연산 및 통신</a:t>
                      </a:r>
                      <a:endParaRPr lang="ko-KR" altLang="en-US" sz="1200" kern="0" spc="0" dirty="0">
                        <a:solidFill>
                          <a:srgbClr val="0000FF"/>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20000"/>
                        </a:lnSpc>
                        <a:spcBef>
                          <a:spcPts val="0"/>
                        </a:spcBef>
                        <a:spcAft>
                          <a:spcPts val="400"/>
                        </a:spcAft>
                      </a:pPr>
                      <a:r>
                        <a:rPr lang="ko-KR" altLang="en-US" sz="1200" b="1" kern="0" spc="0" dirty="0">
                          <a:solidFill>
                            <a:srgbClr val="FF0000"/>
                          </a:solidFill>
                          <a:effectLst/>
                          <a:ea typeface="맑은 고딕"/>
                        </a:rPr>
                        <a:t>일반적으로 통신이 주된 병목</a:t>
                      </a:r>
                      <a:endParaRPr lang="ko-KR" altLang="en-US" sz="1200" b="1" kern="0" spc="0" dirty="0">
                        <a:solidFill>
                          <a:srgbClr val="FF0000"/>
                        </a:solidFill>
                        <a:effectLst/>
                      </a:endParaRPr>
                    </a:p>
                  </a:txBody>
                  <a:tcPr marL="21895" marR="21895" marT="6053" marB="605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8" name="내용 개체 틀 1"/>
          <p:cNvSpPr>
            <a:spLocks noGrp="1"/>
          </p:cNvSpPr>
          <p:nvPr>
            <p:ph idx="1"/>
          </p:nvPr>
        </p:nvSpPr>
        <p:spPr>
          <a:xfrm>
            <a:off x="252000" y="288010"/>
            <a:ext cx="8617926" cy="400047"/>
          </a:xfrm>
        </p:spPr>
        <p:txBody>
          <a:bodyPr/>
          <a:lstStyle/>
          <a:p>
            <a:r>
              <a:rPr lang="ko-KR" altLang="en-US" dirty="0"/>
              <a:t>연합학습 개요</a:t>
            </a:r>
          </a:p>
        </p:txBody>
      </p:sp>
      <p:sp>
        <p:nvSpPr>
          <p:cNvPr id="9" name="직사각형 8"/>
          <p:cNvSpPr/>
          <p:nvPr/>
        </p:nvSpPr>
        <p:spPr>
          <a:xfrm>
            <a:off x="5940152" y="2564904"/>
            <a:ext cx="2808312" cy="37444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1" name="직사각형 10"/>
          <p:cNvSpPr/>
          <p:nvPr/>
        </p:nvSpPr>
        <p:spPr>
          <a:xfrm>
            <a:off x="395536" y="839489"/>
            <a:ext cx="8352928" cy="1892826"/>
          </a:xfrm>
          <a:prstGeom prst="rect">
            <a:avLst/>
          </a:prstGeom>
        </p:spPr>
        <p:txBody>
          <a:bodyPr wrap="square">
            <a:spAutoFit/>
          </a:bodyPr>
          <a:lstStyle/>
          <a:p>
            <a:pPr marL="171450" indent="-171450" fontAlgn="base">
              <a:buFont typeface="Wingdings" panose="05000000000000000000" pitchFamily="2" charset="2"/>
              <a:buChar char="§"/>
            </a:pPr>
            <a:r>
              <a:rPr lang="ko-KR" altLang="en-US" sz="1300" dirty="0"/>
              <a:t>연합학습은</a:t>
            </a:r>
            <a:r>
              <a:rPr lang="en-US" altLang="ko-KR" sz="1300" dirty="0"/>
              <a:t>, </a:t>
            </a:r>
            <a:r>
              <a:rPr lang="ko-KR" altLang="en-US" sz="1300" dirty="0"/>
              <a:t>로컬 데이터 샘플을 보유하는 </a:t>
            </a:r>
            <a:r>
              <a:rPr lang="ko-KR" altLang="en-US" sz="1300" dirty="0">
                <a:solidFill>
                  <a:srgbClr val="FF0000"/>
                </a:solidFill>
              </a:rPr>
              <a:t>다수의 분산 에지 장치 또는 서버들이 원시 데이터를 교환</a:t>
            </a:r>
            <a:r>
              <a:rPr lang="en-US" altLang="ko-KR" sz="1300" dirty="0">
                <a:solidFill>
                  <a:srgbClr val="FF0000"/>
                </a:solidFill>
              </a:rPr>
              <a:t>/</a:t>
            </a:r>
            <a:r>
              <a:rPr lang="ko-KR" altLang="en-US" sz="1300" dirty="0">
                <a:solidFill>
                  <a:srgbClr val="FF0000"/>
                </a:solidFill>
              </a:rPr>
              <a:t>공유하지 않고 기계학습 문제를 해결하기 위해 협력하는 기술</a:t>
            </a:r>
            <a:endParaRPr lang="en-US" altLang="ko-KR" sz="1300" dirty="0">
              <a:solidFill>
                <a:srgbClr val="FF0000"/>
              </a:solidFill>
            </a:endParaRPr>
          </a:p>
          <a:p>
            <a:pPr marL="171450" indent="-171450" fontAlgn="base">
              <a:buFont typeface="Wingdings" panose="05000000000000000000" pitchFamily="2" charset="2"/>
              <a:buChar char="§"/>
            </a:pPr>
            <a:r>
              <a:rPr lang="ko-KR" altLang="en-US" sz="1300" dirty="0"/>
              <a:t>각 </a:t>
            </a:r>
            <a:r>
              <a:rPr lang="ko-KR" altLang="en-US" sz="1300" dirty="0" err="1"/>
              <a:t>로컬노드</a:t>
            </a:r>
            <a:r>
              <a:rPr lang="en-US" altLang="ko-KR" sz="1300" dirty="0"/>
              <a:t>(</a:t>
            </a:r>
            <a:r>
              <a:rPr lang="ko-KR" altLang="en-US" sz="1300" dirty="0"/>
              <a:t>클라이언트</a:t>
            </a:r>
            <a:r>
              <a:rPr lang="en-US" altLang="ko-KR" sz="1300" dirty="0"/>
              <a:t>/</a:t>
            </a:r>
            <a:r>
              <a:rPr lang="ko-KR" altLang="en-US" sz="1300" dirty="0"/>
              <a:t>디바이스</a:t>
            </a:r>
            <a:r>
              <a:rPr lang="en-US" altLang="ko-KR" sz="1300" dirty="0"/>
              <a:t>)</a:t>
            </a:r>
            <a:r>
              <a:rPr lang="ko-KR" altLang="en-US" sz="1300" dirty="0"/>
              <a:t>는 생산한</a:t>
            </a:r>
            <a:r>
              <a:rPr lang="en-US" altLang="ko-KR" sz="1300" dirty="0"/>
              <a:t>/</a:t>
            </a:r>
            <a:r>
              <a:rPr lang="ko-KR" altLang="en-US" sz="1300" dirty="0"/>
              <a:t>보유한 </a:t>
            </a:r>
            <a:r>
              <a:rPr lang="ko-KR" altLang="en-US" sz="1300" dirty="0">
                <a:solidFill>
                  <a:srgbClr val="FF0000"/>
                </a:solidFill>
              </a:rPr>
              <a:t>원시 데이터를 로컬모델 학습에만 사용함으로써</a:t>
            </a:r>
            <a:r>
              <a:rPr lang="en-US" altLang="ko-KR" sz="1300" dirty="0">
                <a:solidFill>
                  <a:srgbClr val="FF0000"/>
                </a:solidFill>
              </a:rPr>
              <a:t>, </a:t>
            </a:r>
            <a:r>
              <a:rPr lang="ko-KR" altLang="en-US" sz="1300" b="1" dirty="0">
                <a:solidFill>
                  <a:srgbClr val="FF0000"/>
                </a:solidFill>
              </a:rPr>
              <a:t>데이터 생산자</a:t>
            </a:r>
            <a:r>
              <a:rPr lang="en-US" altLang="ko-KR" sz="1300" b="1" dirty="0">
                <a:solidFill>
                  <a:srgbClr val="FF0000"/>
                </a:solidFill>
              </a:rPr>
              <a:t>/</a:t>
            </a:r>
            <a:r>
              <a:rPr lang="ko-KR" altLang="en-US" sz="1300" b="1" dirty="0">
                <a:solidFill>
                  <a:srgbClr val="FF0000"/>
                </a:solidFill>
              </a:rPr>
              <a:t>제공자의 프라이버시를 보호하고</a:t>
            </a:r>
            <a:r>
              <a:rPr lang="en-US" altLang="ko-KR" sz="1300" b="1" dirty="0">
                <a:solidFill>
                  <a:srgbClr val="FF0000"/>
                </a:solidFill>
              </a:rPr>
              <a:t>, </a:t>
            </a:r>
            <a:r>
              <a:rPr lang="ko-KR" altLang="en-US" sz="1300" b="1" dirty="0">
                <a:solidFill>
                  <a:srgbClr val="FF0000"/>
                </a:solidFill>
              </a:rPr>
              <a:t>데이터 소유</a:t>
            </a:r>
            <a:r>
              <a:rPr lang="en-US" altLang="ko-KR" sz="1300" b="1" dirty="0">
                <a:solidFill>
                  <a:srgbClr val="FF0000"/>
                </a:solidFill>
              </a:rPr>
              <a:t>/</a:t>
            </a:r>
            <a:r>
              <a:rPr lang="ko-KR" altLang="en-US" sz="1300" b="1" dirty="0">
                <a:solidFill>
                  <a:srgbClr val="FF0000"/>
                </a:solidFill>
              </a:rPr>
              <a:t>활용의 파편화 문제를 해결</a:t>
            </a:r>
            <a:endParaRPr lang="en-US" altLang="ko-KR" sz="1300" b="1" dirty="0">
              <a:solidFill>
                <a:srgbClr val="FF0000"/>
              </a:solidFill>
            </a:endParaRPr>
          </a:p>
          <a:p>
            <a:pPr marL="171450" indent="-171450" fontAlgn="base">
              <a:buFont typeface="Wingdings" panose="05000000000000000000" pitchFamily="2" charset="2"/>
              <a:buChar char="§"/>
            </a:pPr>
            <a:r>
              <a:rPr lang="ko-KR" altLang="en-US" sz="1300" dirty="0"/>
              <a:t>모든 로컬 데이터 세트가 하나의 서버에 업로드</a:t>
            </a:r>
            <a:r>
              <a:rPr lang="en-US" altLang="ko-KR" sz="1300" dirty="0"/>
              <a:t>/</a:t>
            </a:r>
            <a:r>
              <a:rPr lang="ko-KR" altLang="en-US" sz="1300" dirty="0"/>
              <a:t>공유 되는 전통적인 중앙집중식 기계학습 방식 혹은 로컬 데이터 샘플이 동일하게 분포 </a:t>
            </a:r>
            <a:r>
              <a:rPr lang="en-US" altLang="ko-KR" sz="1300" dirty="0"/>
              <a:t>(identically distributed) </a:t>
            </a:r>
            <a:r>
              <a:rPr lang="ko-KR" altLang="en-US" sz="1300" dirty="0"/>
              <a:t>된다고 가정하는 전통적인 분산접근 방식과는 대비됨</a:t>
            </a:r>
            <a:endParaRPr lang="en-US" altLang="ko-KR" sz="1300" dirty="0"/>
          </a:p>
          <a:p>
            <a:pPr marL="171450" indent="-171450" fontAlgn="base">
              <a:buFont typeface="Wingdings" panose="05000000000000000000" pitchFamily="2" charset="2"/>
              <a:buChar char="§"/>
            </a:pPr>
            <a:r>
              <a:rPr lang="ko-KR" altLang="en-US" sz="1300" dirty="0"/>
              <a:t>연합학습은 데이터 소유</a:t>
            </a:r>
            <a:r>
              <a:rPr lang="en-US" altLang="ko-KR" sz="1300" dirty="0"/>
              <a:t>/</a:t>
            </a:r>
            <a:r>
              <a:rPr lang="ko-KR" altLang="en-US" sz="1300" dirty="0"/>
              <a:t>관리</a:t>
            </a:r>
            <a:r>
              <a:rPr lang="en-US" altLang="ko-KR" sz="1300" dirty="0"/>
              <a:t>/</a:t>
            </a:r>
            <a:r>
              <a:rPr lang="ko-KR" altLang="en-US" sz="1300" dirty="0"/>
              <a:t>활용의 파편화 문제를 해결하기 위한 </a:t>
            </a:r>
            <a:r>
              <a:rPr lang="ko-KR" altLang="en-US" sz="1300" u="sng" dirty="0" err="1"/>
              <a:t>사일로</a:t>
            </a:r>
            <a:r>
              <a:rPr lang="en-US" altLang="ko-KR" sz="1300" u="sng" dirty="0"/>
              <a:t>-</a:t>
            </a:r>
            <a:r>
              <a:rPr lang="ko-KR" altLang="en-US" sz="1300" u="sng" dirty="0"/>
              <a:t>교차</a:t>
            </a:r>
            <a:r>
              <a:rPr lang="en-US" altLang="ko-KR" sz="1300" u="sng" dirty="0"/>
              <a:t>(Cross-silo) </a:t>
            </a:r>
            <a:r>
              <a:rPr lang="ko-KR" altLang="en-US" sz="1300" u="sng" dirty="0"/>
              <a:t>연합학습</a:t>
            </a:r>
            <a:r>
              <a:rPr lang="en-US" altLang="ko-KR" sz="1300" dirty="0"/>
              <a:t>, </a:t>
            </a:r>
            <a:r>
              <a:rPr lang="ko-KR" altLang="en-US" sz="1300" dirty="0"/>
              <a:t>디바이스</a:t>
            </a:r>
            <a:r>
              <a:rPr lang="en-US" altLang="ko-KR" sz="1300" dirty="0"/>
              <a:t>/</a:t>
            </a:r>
            <a:r>
              <a:rPr lang="ko-KR" altLang="en-US" sz="1300" dirty="0"/>
              <a:t>서비스 사용자 데이터를 활용하기 위한 </a:t>
            </a:r>
            <a:r>
              <a:rPr lang="ko-KR" altLang="en-US" sz="1300" u="sng" dirty="0"/>
              <a:t>디바이스</a:t>
            </a:r>
            <a:r>
              <a:rPr lang="en-US" altLang="ko-KR" sz="1300" u="sng" dirty="0"/>
              <a:t>-</a:t>
            </a:r>
            <a:r>
              <a:rPr lang="ko-KR" altLang="en-US" sz="1300" u="sng" dirty="0"/>
              <a:t>교차</a:t>
            </a:r>
            <a:r>
              <a:rPr lang="en-US" altLang="ko-KR" sz="1300" u="sng" dirty="0"/>
              <a:t>(Cross-device) </a:t>
            </a:r>
            <a:r>
              <a:rPr lang="ko-KR" altLang="en-US" sz="1300" u="sng" dirty="0"/>
              <a:t>연합학습</a:t>
            </a:r>
            <a:r>
              <a:rPr lang="ko-KR" altLang="en-US" sz="1300" dirty="0"/>
              <a:t>으로 특징과 이슈를 구분</a:t>
            </a:r>
            <a:endParaRPr lang="en-US" altLang="ko-KR" sz="1300" dirty="0"/>
          </a:p>
          <a:p>
            <a:pPr marL="171450" indent="-171450" fontAlgn="base">
              <a:buFont typeface="Wingdings" panose="05000000000000000000" pitchFamily="2" charset="2"/>
              <a:buChar char="§"/>
            </a:pPr>
            <a:endParaRPr lang="ko-KR" altLang="en-US" sz="1300" dirty="0"/>
          </a:p>
        </p:txBody>
      </p:sp>
    </p:spTree>
    <p:extLst>
      <p:ext uri="{BB962C8B-B14F-4D97-AF65-F5344CB8AC3E}">
        <p14:creationId xmlns:p14="http://schemas.microsoft.com/office/powerpoint/2010/main" val="2365288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a:t>PowerFlow</a:t>
            </a: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1169551"/>
          </a:xfrm>
          <a:prstGeom prst="rect">
            <a:avLst/>
          </a:prstGeom>
        </p:spPr>
        <p:txBody>
          <a:bodyPr wrap="square">
            <a:spAutoFit/>
          </a:bodyPr>
          <a:lstStyle/>
          <a:p>
            <a:r>
              <a:rPr lang="en-US" altLang="ko-KR" sz="1400" dirty="0" err="1"/>
              <a:t>PowerFlow</a:t>
            </a:r>
            <a:r>
              <a:rPr lang="en-US" altLang="ko-KR" sz="1400" dirty="0"/>
              <a:t>: </a:t>
            </a:r>
            <a:r>
              <a:rPr lang="en-US" altLang="ko-KR" sz="1400" dirty="0">
                <a:hlinkClick r:id="rId3"/>
              </a:rPr>
              <a:t>https://integrate.ai/powerflow/</a:t>
            </a:r>
            <a:endParaRPr lang="en-US" altLang="ko-KR" sz="1400" dirty="0"/>
          </a:p>
          <a:p>
            <a:r>
              <a:rPr lang="en-US" altLang="ko-KR" sz="1400" dirty="0"/>
              <a:t>Design a federated learning system in seven steps, </a:t>
            </a:r>
            <a:r>
              <a:rPr lang="en-US" altLang="ko-KR" sz="1400" dirty="0">
                <a:hlinkClick r:id="rId4"/>
              </a:rPr>
              <a:t>https://integrate.ai/blog/design-a-federated-learning-system-in-seven-steps-pftl/</a:t>
            </a:r>
            <a:endParaRPr lang="en-US" altLang="ko-KR" sz="1400" dirty="0"/>
          </a:p>
          <a:p>
            <a:endParaRPr lang="en-US" altLang="ko-KR" sz="1400" dirty="0"/>
          </a:p>
          <a:p>
            <a:endParaRPr lang="en-US" altLang="ko-KR" sz="1400" dirty="0"/>
          </a:p>
        </p:txBody>
      </p:sp>
    </p:spTree>
    <p:extLst>
      <p:ext uri="{BB962C8B-B14F-4D97-AF65-F5344CB8AC3E}">
        <p14:creationId xmlns:p14="http://schemas.microsoft.com/office/powerpoint/2010/main" val="6055552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a:t>Etc.</a:t>
            </a: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7" name="직사각형 26"/>
          <p:cNvSpPr/>
          <p:nvPr/>
        </p:nvSpPr>
        <p:spPr>
          <a:xfrm>
            <a:off x="251520" y="764704"/>
            <a:ext cx="8352928" cy="523220"/>
          </a:xfrm>
          <a:prstGeom prst="rect">
            <a:avLst/>
          </a:prstGeom>
        </p:spPr>
        <p:txBody>
          <a:bodyPr wrap="square">
            <a:spAutoFit/>
          </a:bodyPr>
          <a:lstStyle/>
          <a:p>
            <a:r>
              <a:rPr lang="en-US" altLang="ko-KR" sz="1400"/>
              <a:t>Federated Learning in Heterogeneous Environments, </a:t>
            </a:r>
            <a:r>
              <a:rPr lang="en-US" altLang="ko-KR" sz="1400">
                <a:hlinkClick r:id="rId3"/>
              </a:rPr>
              <a:t>https://www.youtube.com/watch?v=651VFm2vIhA</a:t>
            </a:r>
            <a:r>
              <a:rPr lang="en-US" altLang="ko-KR" sz="1400"/>
              <a:t> </a:t>
            </a:r>
          </a:p>
        </p:txBody>
      </p:sp>
    </p:spTree>
    <p:extLst>
      <p:ext uri="{BB962C8B-B14F-4D97-AF65-F5344CB8AC3E}">
        <p14:creationId xmlns:p14="http://schemas.microsoft.com/office/powerpoint/2010/main" val="1422033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5BE24BAA-AACD-4EE9-BBAE-2B5159633F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92"/>
          <a:stretch/>
        </p:blipFill>
        <p:spPr bwMode="auto">
          <a:xfrm>
            <a:off x="-166" y="-489"/>
            <a:ext cx="916274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그룹 13">
            <a:extLst>
              <a:ext uri="{FF2B5EF4-FFF2-40B4-BE49-F238E27FC236}">
                <a16:creationId xmlns:a16="http://schemas.microsoft.com/office/drawing/2014/main" id="{7F9826C2-AB01-4A03-9587-6C9ABDAA0E3B}"/>
              </a:ext>
            </a:extLst>
          </p:cNvPr>
          <p:cNvGrpSpPr/>
          <p:nvPr/>
        </p:nvGrpSpPr>
        <p:grpSpPr>
          <a:xfrm>
            <a:off x="107504" y="1052736"/>
            <a:ext cx="8712967" cy="2828057"/>
            <a:chOff x="1205615" y="898028"/>
            <a:chExt cx="7083626" cy="2828057"/>
          </a:xfrm>
        </p:grpSpPr>
        <p:sp>
          <p:nvSpPr>
            <p:cNvPr id="15" name="TextBox 14">
              <a:extLst>
                <a:ext uri="{FF2B5EF4-FFF2-40B4-BE49-F238E27FC236}">
                  <a16:creationId xmlns:a16="http://schemas.microsoft.com/office/drawing/2014/main" id="{56FA081D-B53A-4BE8-A13C-C1C80E193C72}"/>
                </a:ext>
              </a:extLst>
            </p:cNvPr>
            <p:cNvSpPr txBox="1"/>
            <p:nvPr/>
          </p:nvSpPr>
          <p:spPr>
            <a:xfrm>
              <a:off x="1205615" y="3418308"/>
              <a:ext cx="7025084" cy="307777"/>
            </a:xfrm>
            <a:prstGeom prst="rect">
              <a:avLst/>
            </a:prstGeom>
            <a:noFill/>
          </p:spPr>
          <p:txBody>
            <a:bodyPr wrap="square" lIns="0" tIns="0" rIns="0" bIns="0" rtlCol="0">
              <a:spAutoFit/>
            </a:bodyPr>
            <a:lstStyle/>
            <a:p>
              <a:pPr algn="ctr"/>
              <a:endParaRPr lang="en-US" altLang="ko-KR" sz="2000" b="1" dirty="0">
                <a:ln>
                  <a:solidFill>
                    <a:srgbClr val="4F81BD">
                      <a:alpha val="0"/>
                    </a:srgbClr>
                  </a:solidFill>
                </a:ln>
                <a:latin typeface="+mj-ea"/>
                <a:ea typeface="+mj-ea"/>
              </a:endParaRPr>
            </a:p>
          </p:txBody>
        </p:sp>
        <p:sp>
          <p:nvSpPr>
            <p:cNvPr id="16" name="TextBox 15">
              <a:extLst>
                <a:ext uri="{FF2B5EF4-FFF2-40B4-BE49-F238E27FC236}">
                  <a16:creationId xmlns:a16="http://schemas.microsoft.com/office/drawing/2014/main" id="{AE8F2680-36AF-4655-8BDB-C6F9F7ACB925}"/>
                </a:ext>
              </a:extLst>
            </p:cNvPr>
            <p:cNvSpPr txBox="1"/>
            <p:nvPr/>
          </p:nvSpPr>
          <p:spPr>
            <a:xfrm>
              <a:off x="1264157" y="898028"/>
              <a:ext cx="7025084" cy="492443"/>
            </a:xfrm>
            <a:prstGeom prst="rect">
              <a:avLst/>
            </a:prstGeom>
            <a:noFill/>
          </p:spPr>
          <p:txBody>
            <a:bodyPr wrap="square" lIns="0" tIns="0" rIns="0" bIns="0" rtlCol="0">
              <a:spAutoFit/>
            </a:bodyPr>
            <a:lstStyle/>
            <a:p>
              <a:pPr algn="ctr" fontAlgn="base"/>
              <a:r>
                <a:rPr lang="en-US" altLang="ko-KR" sz="3200" b="1"/>
                <a:t>FL Applications</a:t>
              </a:r>
              <a:endParaRPr lang="en-US" altLang="ko-KR" sz="3200" b="1" dirty="0"/>
            </a:p>
          </p:txBody>
        </p:sp>
      </p:grpSp>
    </p:spTree>
    <p:extLst>
      <p:ext uri="{BB962C8B-B14F-4D97-AF65-F5344CB8AC3E}">
        <p14:creationId xmlns:p14="http://schemas.microsoft.com/office/powerpoint/2010/main" val="3450396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a:t>FL Applications</a:t>
            </a:r>
            <a:endParaRPr lang="ko-KR" altLang="en-US" dirty="0"/>
          </a:p>
        </p:txBody>
      </p:sp>
      <p:sp>
        <p:nvSpPr>
          <p:cNvPr id="27" name="직사각형 26"/>
          <p:cNvSpPr/>
          <p:nvPr/>
        </p:nvSpPr>
        <p:spPr>
          <a:xfrm>
            <a:off x="251520" y="764704"/>
            <a:ext cx="8352928" cy="6340197"/>
          </a:xfrm>
          <a:prstGeom prst="rect">
            <a:avLst/>
          </a:prstGeom>
        </p:spPr>
        <p:txBody>
          <a:bodyPr wrap="square">
            <a:spAutoFit/>
          </a:bodyPr>
          <a:lstStyle/>
          <a:p>
            <a:r>
              <a:rPr lang="en-US" altLang="ko-KR" sz="1400">
                <a:solidFill>
                  <a:srgbClr val="333333"/>
                </a:solidFill>
                <a:latin typeface="+mn-ea"/>
              </a:rPr>
              <a:t>[Recommendation]</a:t>
            </a:r>
            <a:endParaRPr lang="en-US" altLang="ko-KR" sz="1400" b="0" i="0">
              <a:solidFill>
                <a:srgbClr val="333333"/>
              </a:solidFill>
              <a:effectLst/>
              <a:latin typeface="+mn-ea"/>
            </a:endParaRPr>
          </a:p>
          <a:p>
            <a:pPr algn="l" latinLnBrk="1"/>
            <a:endParaRPr lang="en-US" altLang="ko-KR" sz="1400" b="0" i="0">
              <a:solidFill>
                <a:srgbClr val="333333"/>
              </a:solidFill>
              <a:effectLst/>
              <a:latin typeface="+mn-ea"/>
            </a:endParaRPr>
          </a:p>
          <a:p>
            <a:pPr algn="l" latinLnBrk="1"/>
            <a:r>
              <a:rPr lang="en-US" altLang="ko-KR" sz="1400">
                <a:solidFill>
                  <a:srgbClr val="333333"/>
                </a:solidFill>
                <a:latin typeface="+mn-ea"/>
              </a:rPr>
              <a:t>[IoT]</a:t>
            </a:r>
            <a:endParaRPr lang="en-US" altLang="ko-KR" sz="1400" b="0" i="0">
              <a:solidFill>
                <a:srgbClr val="333333"/>
              </a:solidFill>
              <a:effectLst/>
              <a:latin typeface="+mn-ea"/>
            </a:endParaRPr>
          </a:p>
          <a:p>
            <a:pPr algn="l" latinLnBrk="1"/>
            <a:r>
              <a:rPr lang="en-US" altLang="ko-KR" sz="1400" b="0" i="0">
                <a:solidFill>
                  <a:srgbClr val="333333"/>
                </a:solidFill>
                <a:effectLst/>
                <a:latin typeface="+mn-ea"/>
              </a:rPr>
              <a:t>Federated Learning for Internet of Things: A Federated Learning Framework for On-device Anomaly Data Detection, </a:t>
            </a:r>
            <a:r>
              <a:rPr lang="en-US" altLang="ko-KR" sz="1400" b="0" i="0">
                <a:solidFill>
                  <a:srgbClr val="333333"/>
                </a:solidFill>
                <a:effectLst/>
                <a:latin typeface="+mn-ea"/>
                <a:hlinkClick r:id="rId3"/>
              </a:rPr>
              <a:t>https://arxiv.org/abs/2106.07976</a:t>
            </a:r>
            <a:r>
              <a:rPr lang="en-US" altLang="ko-KR" sz="1400" b="0" i="0">
                <a:solidFill>
                  <a:srgbClr val="333333"/>
                </a:solidFill>
                <a:effectLst/>
                <a:latin typeface="+mn-ea"/>
              </a:rPr>
              <a:t> </a:t>
            </a:r>
          </a:p>
          <a:p>
            <a:pPr algn="l" latinLnBrk="1"/>
            <a:r>
              <a:rPr lang="en-US" altLang="ko-KR" sz="1400" b="0" i="0">
                <a:solidFill>
                  <a:srgbClr val="333333"/>
                </a:solidFill>
                <a:effectLst/>
                <a:latin typeface="+mn-ea"/>
              </a:rPr>
              <a:t>Deep Anomaly Detection for Time-series Data in Industrial IoT: A Communication-Efficient On-device Federated Learning Approach, </a:t>
            </a:r>
            <a:r>
              <a:rPr lang="en-US" altLang="ko-KR" sz="1400" b="0" i="0">
                <a:solidFill>
                  <a:srgbClr val="333333"/>
                </a:solidFill>
                <a:effectLst/>
                <a:latin typeface="+mn-ea"/>
                <a:hlinkClick r:id="rId4"/>
              </a:rPr>
              <a:t>https://arxiv.org/abs/2007.09712</a:t>
            </a:r>
            <a:r>
              <a:rPr lang="en-US" altLang="ko-KR" sz="1400" b="0" i="0">
                <a:solidFill>
                  <a:srgbClr val="333333"/>
                </a:solidFill>
                <a:effectLst/>
                <a:latin typeface="+mn-ea"/>
              </a:rPr>
              <a:t>  </a:t>
            </a:r>
          </a:p>
          <a:p>
            <a:r>
              <a:rPr lang="en-US" altLang="ko-KR" sz="1400" b="0" i="0">
                <a:solidFill>
                  <a:srgbClr val="333333"/>
                </a:solidFill>
                <a:effectLst/>
                <a:latin typeface="+mn-ea"/>
              </a:rPr>
              <a:t>Privacy Preserving Federated Learning Solution for Security of Industrial Cyber Physical Systems, </a:t>
            </a:r>
            <a:r>
              <a:rPr lang="en-US" altLang="ko-KR" sz="1400" b="0" i="0">
                <a:solidFill>
                  <a:srgbClr val="333333"/>
                </a:solidFill>
                <a:effectLst/>
                <a:latin typeface="+mn-ea"/>
                <a:hlinkClick r:id="rId5"/>
              </a:rPr>
              <a:t>https://link.springer.com/chapter/10.1007/978-3-030-76613-9_11</a:t>
            </a:r>
            <a:r>
              <a:rPr lang="en-US" altLang="ko-KR" sz="1400" b="0" i="0">
                <a:solidFill>
                  <a:srgbClr val="333333"/>
                </a:solidFill>
                <a:effectLst/>
                <a:latin typeface="+mn-ea"/>
              </a:rPr>
              <a:t>  </a:t>
            </a:r>
          </a:p>
          <a:p>
            <a:r>
              <a:rPr lang="en-US" altLang="ko-KR" sz="1400" b="0" i="0">
                <a:solidFill>
                  <a:srgbClr val="333333"/>
                </a:solidFill>
                <a:effectLst/>
                <a:latin typeface="+mn-ea"/>
              </a:rPr>
              <a:t>A Survey on Federated Learning and its Applications for Accelerating Industrial Internet of Things, </a:t>
            </a:r>
            <a:r>
              <a:rPr lang="en-US" altLang="ko-KR" sz="1400" b="0" i="0">
                <a:solidFill>
                  <a:srgbClr val="333333"/>
                </a:solidFill>
                <a:effectLst/>
                <a:latin typeface="+mn-ea"/>
                <a:hlinkClick r:id="rId6"/>
              </a:rPr>
              <a:t>https://arxiv.org/abs/2104.10501</a:t>
            </a:r>
            <a:r>
              <a:rPr lang="en-US" altLang="ko-KR" sz="1400" b="0" i="0">
                <a:solidFill>
                  <a:srgbClr val="333333"/>
                </a:solidFill>
                <a:effectLst/>
                <a:latin typeface="+mn-ea"/>
              </a:rPr>
              <a:t> </a:t>
            </a:r>
          </a:p>
          <a:p>
            <a:endParaRPr lang="en-US" altLang="ko-KR" sz="1400" b="0" i="0">
              <a:solidFill>
                <a:srgbClr val="333333"/>
              </a:solidFill>
              <a:effectLst/>
              <a:latin typeface="+mn-ea"/>
            </a:endParaRPr>
          </a:p>
          <a:p>
            <a:r>
              <a:rPr lang="en-US" altLang="ko-KR" sz="1400">
                <a:solidFill>
                  <a:srgbClr val="333333"/>
                </a:solidFill>
                <a:latin typeface="+mn-ea"/>
              </a:rPr>
              <a:t>[Health]</a:t>
            </a:r>
            <a:endParaRPr lang="en-US" altLang="ko-KR" sz="1400" b="0" i="0">
              <a:solidFill>
                <a:srgbClr val="333333"/>
              </a:solidFill>
              <a:effectLst/>
              <a:latin typeface="+mn-ea"/>
            </a:endParaRPr>
          </a:p>
          <a:p>
            <a:pPr algn="l" latinLnBrk="1"/>
            <a:r>
              <a:rPr lang="en-US" altLang="ko-KR" sz="1400" b="0" i="0">
                <a:solidFill>
                  <a:srgbClr val="333333"/>
                </a:solidFill>
                <a:effectLst/>
                <a:latin typeface="+mn-ea"/>
              </a:rPr>
              <a:t>FedHealth: A Federated Transfer Learning Framework for Wearable Healthcare, </a:t>
            </a:r>
            <a:r>
              <a:rPr lang="en-US" altLang="ko-KR" sz="1400" b="0" i="0">
                <a:solidFill>
                  <a:srgbClr val="333333"/>
                </a:solidFill>
                <a:effectLst/>
                <a:latin typeface="+mn-ea"/>
                <a:hlinkClick r:id="rId7"/>
              </a:rPr>
              <a:t>https://arxiv.org/abs/1907.09173</a:t>
            </a:r>
            <a:r>
              <a:rPr lang="en-US" altLang="ko-KR" sz="1400" b="0" i="0">
                <a:solidFill>
                  <a:srgbClr val="333333"/>
                </a:solidFill>
                <a:effectLst/>
                <a:latin typeface="+mn-ea"/>
              </a:rPr>
              <a:t> </a:t>
            </a:r>
          </a:p>
          <a:p>
            <a:pPr algn="l" latinLnBrk="1"/>
            <a:r>
              <a:rPr lang="en-US" altLang="ko-KR" sz="1400" b="0" i="0">
                <a:solidFill>
                  <a:srgbClr val="333333"/>
                </a:solidFill>
                <a:effectLst/>
                <a:latin typeface="+mn-ea"/>
              </a:rPr>
              <a:t>Federated Learning for Healthcare Informatics, </a:t>
            </a:r>
            <a:r>
              <a:rPr lang="en-US" altLang="ko-KR" sz="1400" b="0" i="0">
                <a:solidFill>
                  <a:srgbClr val="333333"/>
                </a:solidFill>
                <a:effectLst/>
                <a:latin typeface="+mn-ea"/>
                <a:hlinkClick r:id="rId8"/>
              </a:rPr>
              <a:t>https://link.springer.com/article/10.1007/s41666-020-00082-4</a:t>
            </a:r>
            <a:r>
              <a:rPr lang="en-US" altLang="ko-KR" sz="1400" b="0" i="0">
                <a:solidFill>
                  <a:srgbClr val="333333"/>
                </a:solidFill>
                <a:effectLst/>
                <a:latin typeface="+mn-ea"/>
              </a:rPr>
              <a:t> </a:t>
            </a:r>
          </a:p>
          <a:p>
            <a:r>
              <a:rPr lang="en-US" altLang="ko-KR" sz="1400">
                <a:solidFill>
                  <a:srgbClr val="333333"/>
                </a:solidFill>
                <a:latin typeface="+mn-ea"/>
              </a:rPr>
              <a:t>The future of digital health with federated learning, </a:t>
            </a:r>
            <a:r>
              <a:rPr lang="en-US" altLang="ko-KR" sz="1400" b="0" i="0">
                <a:solidFill>
                  <a:srgbClr val="333333"/>
                </a:solidFill>
                <a:effectLst/>
                <a:latin typeface="+mn-ea"/>
                <a:hlinkClick r:id="rId9"/>
              </a:rPr>
              <a:t>https://www.nature.com/articles/s41746-020-00323-1</a:t>
            </a:r>
            <a:r>
              <a:rPr lang="en-US" altLang="ko-KR" sz="1400">
                <a:solidFill>
                  <a:srgbClr val="333333"/>
                </a:solidFill>
                <a:latin typeface="+mn-ea"/>
              </a:rPr>
              <a:t> </a:t>
            </a:r>
          </a:p>
          <a:p>
            <a:pPr algn="l"/>
            <a:r>
              <a:rPr lang="en-US" altLang="ko-KR" sz="1400" b="0" i="0">
                <a:solidFill>
                  <a:srgbClr val="3C4043"/>
                </a:solidFill>
                <a:effectLst/>
                <a:latin typeface="+mn-ea"/>
              </a:rPr>
              <a:t>Privacy-first Health Research with Federated Learning, </a:t>
            </a:r>
            <a:r>
              <a:rPr lang="en-US" altLang="ko-KR" sz="1400" b="0" i="0">
                <a:solidFill>
                  <a:srgbClr val="3C4043"/>
                </a:solidFill>
                <a:effectLst/>
                <a:latin typeface="+mn-ea"/>
                <a:hlinkClick r:id="rId10"/>
              </a:rPr>
              <a:t>https://www.nature.com/articles/s41746-021-00489-2</a:t>
            </a:r>
            <a:r>
              <a:rPr lang="en-US" altLang="ko-KR" sz="1400" b="0" i="0">
                <a:solidFill>
                  <a:srgbClr val="3C4043"/>
                </a:solidFill>
                <a:effectLst/>
                <a:latin typeface="+mn-ea"/>
              </a:rPr>
              <a:t>  </a:t>
            </a:r>
            <a:r>
              <a:rPr lang="en-US" altLang="ko-KR" sz="1400" b="0" i="0">
                <a:solidFill>
                  <a:srgbClr val="3C4043"/>
                </a:solidFill>
                <a:effectLst/>
                <a:latin typeface="+mn-ea"/>
                <a:hlinkClick r:id="rId11"/>
              </a:rPr>
              <a:t>https://research.google/pubs/pub50116/</a:t>
            </a:r>
            <a:r>
              <a:rPr lang="en-US" altLang="ko-KR" sz="1400" b="0" i="0">
                <a:solidFill>
                  <a:srgbClr val="3C4043"/>
                </a:solidFill>
                <a:effectLst/>
                <a:latin typeface="+mn-ea"/>
              </a:rPr>
              <a:t> </a:t>
            </a:r>
            <a:br>
              <a:rPr lang="en-US" altLang="ko-KR" sz="1400" b="0" i="0">
                <a:solidFill>
                  <a:srgbClr val="5F6368"/>
                </a:solidFill>
                <a:effectLst/>
                <a:latin typeface="+mn-ea"/>
              </a:rPr>
            </a:br>
            <a:endParaRPr lang="en-US" altLang="ko-KR" sz="1400">
              <a:solidFill>
                <a:srgbClr val="333333"/>
              </a:solidFill>
              <a:latin typeface="+mn-ea"/>
            </a:endParaRPr>
          </a:p>
          <a:p>
            <a:r>
              <a:rPr lang="en-US" altLang="ko-KR" sz="1400">
                <a:solidFill>
                  <a:srgbClr val="333333"/>
                </a:solidFill>
                <a:latin typeface="+mn-ea"/>
                <a:hlinkClick r:id="rId12"/>
              </a:rPr>
              <a:t>https://sooyongshin.wordpress.com/2020/11/22/federated-learning/</a:t>
            </a:r>
            <a:r>
              <a:rPr lang="en-US" altLang="ko-KR" sz="1400">
                <a:solidFill>
                  <a:srgbClr val="333333"/>
                </a:solidFill>
                <a:latin typeface="+mn-ea"/>
              </a:rPr>
              <a:t> </a:t>
            </a:r>
          </a:p>
          <a:p>
            <a:r>
              <a:rPr lang="en-US" altLang="ko-KR" sz="1400">
                <a:solidFill>
                  <a:srgbClr val="333333"/>
                </a:solidFill>
                <a:latin typeface="+mn-ea"/>
              </a:rPr>
              <a:t>Reliability and Performance Assessment of Federated Learning on Clinical Benchmark Data, </a:t>
            </a:r>
            <a:r>
              <a:rPr lang="en-US" altLang="ko-KR" sz="1400">
                <a:solidFill>
                  <a:srgbClr val="333333"/>
                </a:solidFill>
                <a:latin typeface="+mn-ea"/>
                <a:hlinkClick r:id="rId13"/>
              </a:rPr>
              <a:t>https://arxiv.org/abs/2005.11756</a:t>
            </a:r>
            <a:r>
              <a:rPr lang="en-US" altLang="ko-KR" sz="1400">
                <a:solidFill>
                  <a:srgbClr val="333333"/>
                </a:solidFill>
                <a:latin typeface="+mn-ea"/>
              </a:rPr>
              <a:t>  </a:t>
            </a:r>
          </a:p>
          <a:p>
            <a:r>
              <a:rPr lang="en-US" altLang="ko-KR" sz="1400">
                <a:solidFill>
                  <a:srgbClr val="333333"/>
                </a:solidFill>
                <a:latin typeface="+mn-ea"/>
              </a:rPr>
              <a:t>Federated Learning on Clinical Benchmark Data: Performance Assessment, </a:t>
            </a:r>
            <a:r>
              <a:rPr lang="en-US" altLang="ko-KR" sz="1400">
                <a:solidFill>
                  <a:srgbClr val="333333"/>
                </a:solidFill>
                <a:latin typeface="+mn-ea"/>
                <a:hlinkClick r:id="rId14"/>
              </a:rPr>
              <a:t>https://www.jmir.org/2020/10/e20891</a:t>
            </a:r>
            <a:r>
              <a:rPr lang="en-US" altLang="ko-KR" sz="1400">
                <a:solidFill>
                  <a:srgbClr val="333333"/>
                </a:solidFill>
                <a:latin typeface="+mn-ea"/>
              </a:rPr>
              <a:t> </a:t>
            </a:r>
          </a:p>
          <a:p>
            <a:endParaRPr lang="en-US" altLang="ko-KR" sz="1400">
              <a:solidFill>
                <a:srgbClr val="333333"/>
              </a:solidFill>
              <a:latin typeface="Apple SD Gothic Neo"/>
            </a:endParaRPr>
          </a:p>
        </p:txBody>
      </p:sp>
    </p:spTree>
    <p:extLst>
      <p:ext uri="{BB962C8B-B14F-4D97-AF65-F5344CB8AC3E}">
        <p14:creationId xmlns:p14="http://schemas.microsoft.com/office/powerpoint/2010/main" val="1690981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400047"/>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ko-KR" dirty="0">
                <a:ln>
                  <a:solidFill>
                    <a:srgbClr val="4F81BD">
                      <a:alpha val="0"/>
                    </a:srgbClr>
                  </a:solidFill>
                </a:ln>
                <a:latin typeface="+mj-ea"/>
              </a:rPr>
              <a:t>Federated Learning powered by NVIDIA Clara</a:t>
            </a:r>
          </a:p>
        </p:txBody>
      </p:sp>
      <p:sp>
        <p:nvSpPr>
          <p:cNvPr id="7" name="Rectangle 2">
            <a:hlinkClick r:id="rId2"/>
          </p:cNvPr>
          <p:cNvSpPr>
            <a:spLocks noChangeArrowheads="1"/>
          </p:cNvSpPr>
          <p:nvPr/>
        </p:nvSpPr>
        <p:spPr bwMode="auto">
          <a:xfrm>
            <a:off x="4308475" y="5524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1pPr>
            <a:lvl2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2pPr>
            <a:lvl3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3pPr>
            <a:lvl4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4pPr>
            <a:lvl5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5pPr>
            <a:lvl6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6pPr>
            <a:lvl7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7pPr>
            <a:lvl8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8pPr>
            <a:lvl9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9p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a:ln>
                <a:noFill/>
              </a:ln>
              <a:solidFill>
                <a:schemeClr val="tx1"/>
              </a:solidFill>
              <a:effectLst/>
              <a:latin typeface="굴림" pitchFamily="50" charset="-127"/>
              <a:ea typeface="굴림" pitchFamily="50" charset="-127"/>
              <a:cs typeface="굴림" pitchFamily="50" charset="-127"/>
            </a:endParaRPr>
          </a:p>
        </p:txBody>
      </p:sp>
      <p:sp>
        <p:nvSpPr>
          <p:cNvPr id="5" name="Rectangle 1"/>
          <p:cNvSpPr>
            <a:spLocks noChangeArrowheads="1"/>
          </p:cNvSpPr>
          <p:nvPr/>
        </p:nvSpPr>
        <p:spPr bwMode="auto">
          <a:xfrm>
            <a:off x="4383088" y="-204788"/>
            <a:ext cx="91440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1pPr>
            <a:lvl2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2pPr>
            <a:lvl3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3pPr>
            <a:lvl4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4pPr>
            <a:lvl5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5pPr>
            <a:lvl6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6pPr>
            <a:lvl7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7pPr>
            <a:lvl8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8pPr>
            <a:lvl9pPr fontAlgn="base">
              <a:spcBef>
                <a:spcPct val="0"/>
              </a:spcBef>
              <a:spcAft>
                <a:spcPct val="0"/>
              </a:spcAft>
              <a:defRPr kumimoji="1">
                <a:solidFill>
                  <a:schemeClr val="tx1"/>
                </a:solidFill>
                <a:latin typeface="굴림" pitchFamily="50" charset="-127"/>
                <a:ea typeface="굴림" pitchFamily="50" charset="-127"/>
                <a:cs typeface="굴림" pitchFamily="50" charset="-127"/>
              </a:defRPr>
            </a:lvl9p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a:ln>
                <a:noFill/>
              </a:ln>
              <a:solidFill>
                <a:schemeClr val="tx1"/>
              </a:solidFill>
              <a:effectLst/>
              <a:latin typeface="굴림" pitchFamily="50" charset="-127"/>
              <a:ea typeface="굴림" pitchFamily="50" charset="-127"/>
              <a:cs typeface="굴림" pitchFamily="50" charset="-127"/>
            </a:endParaRPr>
          </a:p>
        </p:txBody>
      </p:sp>
      <p:sp>
        <p:nvSpPr>
          <p:cNvPr id="8" name="직사각형 7"/>
          <p:cNvSpPr/>
          <p:nvPr/>
        </p:nvSpPr>
        <p:spPr>
          <a:xfrm>
            <a:off x="251520" y="908720"/>
            <a:ext cx="8352928" cy="2554545"/>
          </a:xfrm>
          <a:prstGeom prst="rect">
            <a:avLst/>
          </a:prstGeom>
        </p:spPr>
        <p:txBody>
          <a:bodyPr wrap="square">
            <a:spAutoFit/>
          </a:bodyPr>
          <a:lstStyle/>
          <a:p>
            <a:endParaRPr lang="en-US" altLang="ko-KR" sz="1600" b="1" dirty="0"/>
          </a:p>
          <a:p>
            <a:pPr marL="285750" indent="-285750">
              <a:buFont typeface="Wingdings" panose="05000000000000000000" pitchFamily="2" charset="2"/>
              <a:buChar char="§"/>
            </a:pPr>
            <a:r>
              <a:rPr lang="en-US" altLang="ko-KR" sz="1600" dirty="0"/>
              <a:t>An Application Framework Optimized for Healthcare and Life Sciences Developers, </a:t>
            </a:r>
            <a:r>
              <a:rPr lang="en-US" altLang="ko-KR" sz="1600" dirty="0">
                <a:hlinkClick r:id="rId3"/>
              </a:rPr>
              <a:t>https://developer.nvidia.com/clara</a:t>
            </a:r>
            <a:endParaRPr lang="en-US" altLang="ko-KR" sz="1600" dirty="0"/>
          </a:p>
          <a:p>
            <a:pPr marL="285750" indent="-285750">
              <a:buFont typeface="Wingdings" panose="05000000000000000000" pitchFamily="2" charset="2"/>
              <a:buChar char="§"/>
            </a:pPr>
            <a:r>
              <a:rPr lang="en-US" altLang="ko-KR" sz="1600" dirty="0"/>
              <a:t>Federated Learning powered by NVIDIA Clara, </a:t>
            </a:r>
            <a:r>
              <a:rPr lang="en-US" altLang="ko-KR" sz="1600" dirty="0">
                <a:hlinkClick r:id="rId4"/>
              </a:rPr>
              <a:t>https://developer.nvidia.com/blog/federated-learning-clara/</a:t>
            </a:r>
            <a:r>
              <a:rPr lang="en-US" altLang="ko-KR" sz="1600" dirty="0"/>
              <a:t> </a:t>
            </a:r>
          </a:p>
          <a:p>
            <a:pPr marL="285750" indent="-285750">
              <a:buFont typeface="Wingdings" panose="05000000000000000000" pitchFamily="2" charset="2"/>
              <a:buChar char="§"/>
            </a:pPr>
            <a:endParaRPr lang="en-US" altLang="ko-KR" sz="1600" dirty="0"/>
          </a:p>
          <a:p>
            <a:pPr marL="285750" indent="-285750">
              <a:buFont typeface="Wingdings" panose="05000000000000000000" pitchFamily="2" charset="2"/>
              <a:buChar char="§"/>
            </a:pPr>
            <a:r>
              <a:rPr lang="en-US" altLang="ko-KR" sz="1600" dirty="0"/>
              <a:t>Transforming AI Healthcare with Federated Learning, </a:t>
            </a:r>
            <a:r>
              <a:rPr lang="en-US" altLang="ko-KR" sz="1600" dirty="0">
                <a:hlinkClick r:id="rId5"/>
              </a:rPr>
              <a:t>https://news.developer.nvidia.com/transforming-ai-healthcare-with-federated-learning/</a:t>
            </a:r>
            <a:endParaRPr lang="en-US" altLang="ko-KR" sz="1600" dirty="0"/>
          </a:p>
          <a:p>
            <a:pPr marL="285750" indent="-285750">
              <a:buFont typeface="Wingdings" panose="05000000000000000000" pitchFamily="2" charset="2"/>
              <a:buChar char="§"/>
            </a:pPr>
            <a:r>
              <a:rPr lang="en-US" altLang="ko-KR" sz="1600" dirty="0">
                <a:hlinkClick r:id="rId6"/>
              </a:rPr>
              <a:t>https://www.nature.com/articles/s41746-020-00323-1</a:t>
            </a:r>
            <a:r>
              <a:rPr lang="en-US" altLang="ko-KR" sz="1600" dirty="0"/>
              <a:t> </a:t>
            </a:r>
          </a:p>
        </p:txBody>
      </p:sp>
      <p:pic>
        <p:nvPicPr>
          <p:cNvPr id="6" name="Picture 7" descr="C:\Users\kklee\Downloads\14473_15282_41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984" y="3606874"/>
            <a:ext cx="4531948" cy="25584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C:\Users\kklee\Downloads\clara_medical_001_larg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3528" y="3616249"/>
            <a:ext cx="3987552" cy="253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633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51520" y="822771"/>
            <a:ext cx="8496944" cy="5909310"/>
          </a:xfrm>
          <a:prstGeom prst="rect">
            <a:avLst/>
          </a:prstGeom>
        </p:spPr>
        <p:txBody>
          <a:bodyPr wrap="square">
            <a:spAutoFit/>
          </a:bodyPr>
          <a:lstStyle/>
          <a:p>
            <a:r>
              <a:rPr lang="en-US" altLang="ko-KR" sz="1400">
                <a:latin typeface="+mn-ea"/>
              </a:rPr>
              <a:t>Advancing health research with Google Health Studies, </a:t>
            </a:r>
          </a:p>
          <a:p>
            <a:r>
              <a:rPr lang="en-US" altLang="ko-KR" sz="1400" u="sng">
                <a:latin typeface="+mn-ea"/>
                <a:hlinkClick r:id="rId3"/>
              </a:rPr>
              <a:t>https://blog.google/technology/health/google-health-studies-app/</a:t>
            </a:r>
            <a:endParaRPr lang="en-US" altLang="ko-KR" sz="1400" u="sng">
              <a:latin typeface="+mn-ea"/>
            </a:endParaRPr>
          </a:p>
          <a:p>
            <a:r>
              <a:rPr lang="en-US" altLang="ko-KR" sz="1400" u="sng">
                <a:latin typeface="+mn-ea"/>
                <a:hlinkClick r:id="rId4"/>
              </a:rPr>
              <a:t>https://play.google.com/store/apps/details?id=com.google.android.apps.health.research.studies</a:t>
            </a:r>
            <a:r>
              <a:rPr lang="en-US" altLang="ko-KR" sz="1400" u="sng">
                <a:latin typeface="+mn-ea"/>
              </a:rPr>
              <a:t> </a:t>
            </a:r>
          </a:p>
          <a:p>
            <a:endParaRPr lang="en-US" altLang="ko-KR" sz="1400">
              <a:latin typeface="+mn-ea"/>
            </a:endParaRPr>
          </a:p>
          <a:p>
            <a:r>
              <a:rPr lang="en-US" altLang="ko-KR" sz="1400">
                <a:latin typeface="+mn-ea"/>
              </a:rPr>
              <a:t>COVID-19 has highlighted the importance of research in providing information about disease and treatments. However, it’s </a:t>
            </a:r>
            <a:r>
              <a:rPr lang="en-US" altLang="ko-KR" sz="1400">
                <a:solidFill>
                  <a:srgbClr val="FF0000"/>
                </a:solidFill>
                <a:latin typeface="+mn-ea"/>
              </a:rPr>
              <a:t>challenging for researchers to recruit enough volunteers so that studies are representative of the general population.</a:t>
            </a:r>
            <a:r>
              <a:rPr lang="en-US" altLang="ko-KR" sz="1400">
                <a:latin typeface="+mn-ea"/>
              </a:rPr>
              <a:t> To make it easier </a:t>
            </a:r>
            <a:r>
              <a:rPr lang="en-US" altLang="ko-KR" sz="1400">
                <a:solidFill>
                  <a:srgbClr val="FF0000"/>
                </a:solidFill>
                <a:latin typeface="+mn-ea"/>
              </a:rPr>
              <a:t>for leading research institutions to connect with potential study participants</a:t>
            </a:r>
            <a:r>
              <a:rPr lang="en-US" altLang="ko-KR" sz="1400">
                <a:latin typeface="+mn-ea"/>
              </a:rPr>
              <a:t>, we’re introducing the Google Health Studies app with the first study focused on respiratory illness. </a:t>
            </a:r>
          </a:p>
          <a:p>
            <a:endParaRPr lang="en-US" altLang="ko-KR" sz="1400">
              <a:latin typeface="+mn-ea"/>
            </a:endParaRPr>
          </a:p>
          <a:p>
            <a:r>
              <a:rPr lang="en-US" altLang="ko-KR" sz="1400" b="1">
                <a:latin typeface="+mn-ea"/>
              </a:rPr>
              <a:t>Keeping participant data private, safe and secure</a:t>
            </a:r>
            <a:endParaRPr lang="en-US" altLang="ko-KR" sz="1400">
              <a:latin typeface="+mn-ea"/>
            </a:endParaRPr>
          </a:p>
          <a:p>
            <a:pPr algn="l"/>
            <a:r>
              <a:rPr lang="en-US" altLang="ko-KR" sz="1400" b="1" i="0">
                <a:solidFill>
                  <a:srgbClr val="202124"/>
                </a:solidFill>
                <a:effectLst/>
                <a:latin typeface="+mn-ea"/>
              </a:rPr>
              <a:t>Studying respiratory illnesses </a:t>
            </a:r>
          </a:p>
          <a:p>
            <a:pPr algn="l"/>
            <a:r>
              <a:rPr lang="en-US" altLang="ko-KR" sz="1400" b="0" i="0">
                <a:solidFill>
                  <a:srgbClr val="202124"/>
                </a:solidFill>
                <a:effectLst/>
                <a:latin typeface="+mn-ea"/>
              </a:rPr>
              <a:t>We’ve partnered with researchers from </a:t>
            </a:r>
            <a:r>
              <a:rPr lang="en-US" altLang="ko-KR" sz="1400" b="0" i="0">
                <a:solidFill>
                  <a:srgbClr val="FF0000"/>
                </a:solidFill>
                <a:effectLst/>
                <a:latin typeface="+mn-ea"/>
              </a:rPr>
              <a:t>Harvard Medical School and Boston Children’s Hospital </a:t>
            </a:r>
            <a:r>
              <a:rPr lang="en-US" altLang="ko-KR" sz="1400" b="0" i="0">
                <a:solidFill>
                  <a:srgbClr val="202124"/>
                </a:solidFill>
                <a:effectLst/>
                <a:latin typeface="+mn-ea"/>
              </a:rPr>
              <a:t>for the first study, which will help scientists and public health communities better understand respiratory illnesses, including influenza and COVID-19.</a:t>
            </a:r>
          </a:p>
          <a:p>
            <a:pPr marL="285750" indent="-285750" algn="l">
              <a:buFontTx/>
              <a:buChar char="-"/>
            </a:pPr>
            <a:r>
              <a:rPr lang="en-US" altLang="ko-KR" sz="1400" b="0" i="0">
                <a:solidFill>
                  <a:srgbClr val="202124"/>
                </a:solidFill>
                <a:effectLst/>
                <a:latin typeface="+mn-ea"/>
              </a:rPr>
              <a:t>This Respiratory Health Study will be open to adults in the U.S., and will focus on identifying how these types of illnesses evolve in communities and differ across risk factors such as age, and activities such as travel. </a:t>
            </a:r>
          </a:p>
          <a:p>
            <a:pPr marL="285750" indent="-285750" algn="l">
              <a:buFontTx/>
              <a:buChar char="-"/>
            </a:pPr>
            <a:r>
              <a:rPr lang="en-US" altLang="ko-KR" sz="1400" b="0" i="0">
                <a:solidFill>
                  <a:srgbClr val="202124"/>
                </a:solidFill>
                <a:effectLst/>
                <a:latin typeface="+mn-ea"/>
              </a:rPr>
              <a:t>Study participants will use the Google Health Studies app to r</a:t>
            </a:r>
            <a:r>
              <a:rPr lang="en-US" altLang="ko-KR" sz="1400" b="0" i="0">
                <a:solidFill>
                  <a:srgbClr val="FF0000"/>
                </a:solidFill>
                <a:effectLst/>
                <a:latin typeface="+mn-ea"/>
              </a:rPr>
              <a:t>egularly self-report </a:t>
            </a:r>
            <a:r>
              <a:rPr lang="en-US" altLang="ko-KR" sz="1400" b="0" i="0">
                <a:solidFill>
                  <a:srgbClr val="202124"/>
                </a:solidFill>
                <a:effectLst/>
                <a:latin typeface="+mn-ea"/>
              </a:rPr>
              <a:t>how they feel, what symptoms they may be experiencing, any preventative measures they’ve taken, and additional information such as COVID-19 or influenza test results. By taking part in this study, volunteers can represent their community in medical research, and contribute to global efforts to combat the COVID-19 pandemic.</a:t>
            </a:r>
          </a:p>
          <a:p>
            <a:pPr marL="285750" indent="-285750" algn="l">
              <a:buFontTx/>
              <a:buChar char="-"/>
            </a:pPr>
            <a:endParaRPr lang="en-US" altLang="ko-KR" sz="1400" b="0" i="0">
              <a:solidFill>
                <a:srgbClr val="202124"/>
              </a:solidFill>
              <a:effectLst/>
              <a:latin typeface="+mn-ea"/>
            </a:endParaRPr>
          </a:p>
          <a:p>
            <a:r>
              <a:rPr lang="en-US" altLang="ko-KR" sz="1400">
                <a:latin typeface="+mn-ea"/>
              </a:rPr>
              <a:t>In collaboration with Google Research, this first study utilizes </a:t>
            </a:r>
            <a:r>
              <a:rPr lang="en-US" altLang="ko-KR" sz="1400">
                <a:solidFill>
                  <a:srgbClr val="FF0000"/>
                </a:solidFill>
                <a:latin typeface="+mn-ea"/>
              </a:rPr>
              <a:t>federated learning and analytics</a:t>
            </a:r>
            <a:r>
              <a:rPr lang="en-US" altLang="ko-KR" sz="1400">
                <a:latin typeface="+mn-ea"/>
              </a:rPr>
              <a:t>—a privacy technology that keeps a person’s data stored on the device, while allowing researchers to discover aggregate insights based on encrypted, combined updates from many devices. </a:t>
            </a:r>
          </a:p>
        </p:txBody>
      </p:sp>
      <p:sp>
        <p:nvSpPr>
          <p:cNvPr id="5" name="내용 개체 틀 1"/>
          <p:cNvSpPr>
            <a:spLocks noGrp="1"/>
          </p:cNvSpPr>
          <p:nvPr>
            <p:ph idx="1"/>
          </p:nvPr>
        </p:nvSpPr>
        <p:spPr>
          <a:xfrm>
            <a:off x="252000" y="288010"/>
            <a:ext cx="8617926" cy="400047"/>
          </a:xfrm>
        </p:spPr>
        <p:txBody>
          <a:bodyPr/>
          <a:lstStyle/>
          <a:p>
            <a:r>
              <a:rPr lang="en-US" altLang="ko-KR"/>
              <a:t>Google Health Studies</a:t>
            </a:r>
            <a:endParaRPr lang="ko-KR" altLang="en-US"/>
          </a:p>
        </p:txBody>
      </p:sp>
    </p:spTree>
    <p:extLst>
      <p:ext uri="{BB962C8B-B14F-4D97-AF65-F5344CB8AC3E}">
        <p14:creationId xmlns:p14="http://schemas.microsoft.com/office/powerpoint/2010/main" val="3205253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51520" y="822771"/>
            <a:ext cx="8496944" cy="2693045"/>
          </a:xfrm>
          <a:prstGeom prst="rect">
            <a:avLst/>
          </a:prstGeom>
        </p:spPr>
        <p:txBody>
          <a:bodyPr wrap="square">
            <a:spAutoFit/>
          </a:bodyPr>
          <a:lstStyle/>
          <a:p>
            <a:r>
              <a:rPr lang="en-US" altLang="ko-KR" sz="1300">
                <a:solidFill>
                  <a:srgbClr val="3C4043"/>
                </a:solidFill>
                <a:latin typeface="+mn-ea"/>
              </a:rPr>
              <a:t>Blog: </a:t>
            </a:r>
            <a:r>
              <a:rPr lang="en-US" altLang="ko-KR" sz="1300" u="sng">
                <a:hlinkClick r:id="rId3"/>
              </a:rPr>
              <a:t>https://blog.google/technology/health/google-health-studies-app/</a:t>
            </a:r>
            <a:endParaRPr lang="en-US" altLang="ko-KR" sz="1300" u="sng"/>
          </a:p>
          <a:p>
            <a:r>
              <a:rPr lang="en-US" altLang="ko-KR" sz="1300">
                <a:solidFill>
                  <a:srgbClr val="3C4043"/>
                </a:solidFill>
                <a:latin typeface="+mn-ea"/>
              </a:rPr>
              <a:t>App: </a:t>
            </a:r>
            <a:r>
              <a:rPr lang="en-US" altLang="ko-KR" sz="1300" u="sng">
                <a:hlinkClick r:id="rId4"/>
              </a:rPr>
              <a:t>https://play.google.com/store/apps/details?id=com.google.android.apps.health.research.studies</a:t>
            </a:r>
            <a:r>
              <a:rPr lang="en-US" altLang="ko-KR" sz="1300" u="sng"/>
              <a:t> </a:t>
            </a:r>
          </a:p>
          <a:p>
            <a:endParaRPr lang="en-US" altLang="ko-KR" sz="1300"/>
          </a:p>
          <a:p>
            <a:r>
              <a:rPr lang="en-US" altLang="ko-KR" sz="1300"/>
              <a:t>The Google Health Studies app is </a:t>
            </a:r>
            <a:r>
              <a:rPr lang="en-US" altLang="ko-KR" sz="1300">
                <a:hlinkClick r:id="rId4"/>
              </a:rPr>
              <a:t>now available in the Google Play Store</a:t>
            </a:r>
            <a:r>
              <a:rPr lang="en-US" altLang="ko-KR" sz="1300"/>
              <a:t>, and we’re inviting people to download the app to join this initial study. </a:t>
            </a:r>
            <a:r>
              <a:rPr lang="en-US" altLang="ko-KR" sz="1300">
                <a:solidFill>
                  <a:srgbClr val="FF0000"/>
                </a:solidFill>
              </a:rPr>
              <a:t>We look forward to partnering with health researchers and to making it possible for more people to participate in these important studies.</a:t>
            </a:r>
          </a:p>
          <a:p>
            <a:endParaRPr lang="en-US" altLang="ko-KR" sz="1300"/>
          </a:p>
          <a:p>
            <a:r>
              <a:rPr lang="en-US" altLang="ko-KR" sz="1300"/>
              <a:t>… this first study utilizes </a:t>
            </a:r>
            <a:r>
              <a:rPr lang="en-US" altLang="ko-KR" sz="1300">
                <a:hlinkClick r:id="rId5"/>
              </a:rPr>
              <a:t>federated learning and analytics</a:t>
            </a:r>
            <a:r>
              <a:rPr lang="en-US" altLang="ko-KR" sz="1300"/>
              <a:t>—a privacy technology that keeps a person’s data stored on the device, while allowing researchers to discover aggregate insights based on encrypted, combined updates from many devices. This means researchers in this study can examine trends to understand the link between mobility (such as the number of daily trips a person makes outside the home) and the spread of COVID-19, This same approach </a:t>
            </a:r>
            <a:r>
              <a:rPr lang="en-US" altLang="ko-KR" sz="1300">
                <a:hlinkClick r:id="rId6"/>
              </a:rPr>
              <a:t>powers typing predictions on </a:t>
            </a:r>
            <a:r>
              <a:rPr lang="en-US" altLang="ko-KR" sz="1300" err="1">
                <a:hlinkClick r:id="rId6"/>
              </a:rPr>
              <a:t>Gboard</a:t>
            </a:r>
            <a:r>
              <a:rPr lang="en-US" altLang="ko-KR" sz="1300"/>
              <a:t>, without Google seeing what individuals type.</a:t>
            </a:r>
            <a:endParaRPr lang="ko-KR" altLang="ko-KR" sz="1300"/>
          </a:p>
        </p:txBody>
      </p:sp>
      <p:sp>
        <p:nvSpPr>
          <p:cNvPr id="5" name="내용 개체 틀 1"/>
          <p:cNvSpPr>
            <a:spLocks noGrp="1"/>
          </p:cNvSpPr>
          <p:nvPr>
            <p:ph idx="1"/>
          </p:nvPr>
        </p:nvSpPr>
        <p:spPr>
          <a:xfrm>
            <a:off x="252000" y="288010"/>
            <a:ext cx="8617926" cy="400047"/>
          </a:xfrm>
        </p:spPr>
        <p:txBody>
          <a:bodyPr/>
          <a:lstStyle/>
          <a:p>
            <a:r>
              <a:rPr lang="en-US" altLang="ko-KR"/>
              <a:t>Google Health Studies : </a:t>
            </a:r>
            <a:r>
              <a:rPr lang="ko-KR" altLang="en-US"/>
              <a:t>연합학습 적용</a:t>
            </a:r>
          </a:p>
        </p:txBody>
      </p:sp>
      <p:pic>
        <p:nvPicPr>
          <p:cNvPr id="6" name="그림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9792" y="3505005"/>
            <a:ext cx="6330280" cy="2804314"/>
          </a:xfrm>
          <a:prstGeom prst="rect">
            <a:avLst/>
          </a:prstGeom>
        </p:spPr>
      </p:pic>
    </p:spTree>
    <p:extLst>
      <p:ext uri="{BB962C8B-B14F-4D97-AF65-F5344CB8AC3E}">
        <p14:creationId xmlns:p14="http://schemas.microsoft.com/office/powerpoint/2010/main" val="1285853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51520" y="822771"/>
            <a:ext cx="8496944" cy="5693866"/>
          </a:xfrm>
          <a:prstGeom prst="rect">
            <a:avLst/>
          </a:prstGeom>
        </p:spPr>
        <p:txBody>
          <a:bodyPr wrap="square">
            <a:spAutoFit/>
          </a:bodyPr>
          <a:lstStyle/>
          <a:p>
            <a:r>
              <a:rPr lang="en-US" altLang="ko-KR" sz="1300">
                <a:solidFill>
                  <a:srgbClr val="3C4043"/>
                </a:solidFill>
                <a:latin typeface="+mn-ea"/>
              </a:rPr>
              <a:t>Blog: </a:t>
            </a:r>
            <a:r>
              <a:rPr lang="en-US" altLang="ko-KR" sz="1300" u="sng">
                <a:hlinkClick r:id="rId3"/>
              </a:rPr>
              <a:t>https://blog.google/technology/health/google-health-studies-app/</a:t>
            </a:r>
            <a:endParaRPr lang="en-US" altLang="ko-KR" sz="1300" u="sng"/>
          </a:p>
          <a:p>
            <a:r>
              <a:rPr lang="en-US" altLang="ko-KR" sz="1300">
                <a:solidFill>
                  <a:srgbClr val="3C4043"/>
                </a:solidFill>
                <a:latin typeface="+mn-ea"/>
              </a:rPr>
              <a:t>App: </a:t>
            </a:r>
            <a:r>
              <a:rPr lang="en-US" altLang="ko-KR" sz="1300" u="sng">
                <a:hlinkClick r:id="rId4"/>
              </a:rPr>
              <a:t>https://play.google.com/store/apps/details?id=com.google.android.apps.health.research.studies</a:t>
            </a:r>
            <a:r>
              <a:rPr lang="en-US" altLang="ko-KR" sz="1300" u="sng"/>
              <a:t> </a:t>
            </a:r>
          </a:p>
          <a:p>
            <a:endParaRPr lang="en-US" altLang="ko-KR" sz="1300"/>
          </a:p>
          <a:p>
            <a:r>
              <a:rPr lang="en-US" altLang="ko-KR" sz="1300"/>
              <a:t>Google Health Studies lets you securely contribute to health research studies with leading institutions, right from your phone. Volunteer for studies that matter to you and represent your community.</a:t>
            </a:r>
            <a:br>
              <a:rPr lang="en-US" altLang="ko-KR" sz="1300"/>
            </a:br>
            <a:br>
              <a:rPr lang="en-US" altLang="ko-KR" sz="1300"/>
            </a:br>
            <a:r>
              <a:rPr lang="en-US" altLang="ko-KR" sz="1300"/>
              <a:t>Simply download the app and enroll in a study.</a:t>
            </a:r>
          </a:p>
          <a:p>
            <a:endParaRPr lang="en-US" altLang="ko-KR" sz="1300"/>
          </a:p>
          <a:p>
            <a:r>
              <a:rPr lang="en-US" altLang="ko-KR" sz="1300" b="1"/>
              <a:t>Help researchers make advancements in medicine and healthcare:</a:t>
            </a:r>
          </a:p>
          <a:p>
            <a:pPr marL="171450" indent="-171450">
              <a:buFont typeface="Wingdings" panose="05000000000000000000" pitchFamily="2" charset="2"/>
              <a:buChar char="§"/>
            </a:pPr>
            <a:r>
              <a:rPr lang="en-US" altLang="ko-KR" sz="1300"/>
              <a:t>Self-report symptoms and other data</a:t>
            </a:r>
          </a:p>
          <a:p>
            <a:pPr marL="171450" indent="-171450">
              <a:buFont typeface="Wingdings" panose="05000000000000000000" pitchFamily="2" charset="2"/>
              <a:buChar char="§"/>
            </a:pPr>
            <a:r>
              <a:rPr lang="en-US" altLang="ko-KR" sz="1300"/>
              <a:t>Volunteer for multiple studies in one app</a:t>
            </a:r>
          </a:p>
          <a:p>
            <a:pPr marL="171450" indent="-171450">
              <a:buFont typeface="Wingdings" panose="05000000000000000000" pitchFamily="2" charset="2"/>
              <a:buChar char="§"/>
            </a:pPr>
            <a:r>
              <a:rPr lang="en-US" altLang="ko-KR" sz="1300"/>
              <a:t>Track your information with digital health reports</a:t>
            </a:r>
          </a:p>
          <a:p>
            <a:pPr marL="171450" indent="-171450">
              <a:buFont typeface="Wingdings" panose="05000000000000000000" pitchFamily="2" charset="2"/>
              <a:buChar char="§"/>
            </a:pPr>
            <a:r>
              <a:rPr lang="en-US" altLang="ko-KR" sz="1300"/>
              <a:t>Learn research findings from the studies you participate in</a:t>
            </a:r>
          </a:p>
          <a:p>
            <a:pPr marL="171450" indent="-171450">
              <a:buFont typeface="Wingdings" panose="05000000000000000000" pitchFamily="2" charset="2"/>
              <a:buChar char="§"/>
            </a:pPr>
            <a:endParaRPr lang="en-US" altLang="ko-KR" sz="1300" b="1"/>
          </a:p>
          <a:p>
            <a:r>
              <a:rPr lang="en-US" altLang="ko-KR" sz="1300" b="1"/>
              <a:t>Help scientists better understand respiratory diseases.</a:t>
            </a:r>
            <a:br>
              <a:rPr lang="en-US" altLang="ko-KR" sz="1300"/>
            </a:br>
            <a:r>
              <a:rPr lang="en-US" altLang="ko-KR" sz="1300">
                <a:solidFill>
                  <a:srgbClr val="FF0000"/>
                </a:solidFill>
              </a:rPr>
              <a:t>The first study available is a respiratory health study conducted by Boston Children’s Hospital and Harvard Medical School.</a:t>
            </a:r>
            <a:r>
              <a:rPr lang="en-US" altLang="ko-KR" sz="1300"/>
              <a:t> If you participate in this study, you’ll provide data to help researchers understand how demographics, health history, behavior, and mobility patterns contribute to the spread of respiratory illnesses. </a:t>
            </a:r>
            <a:r>
              <a:rPr lang="en-US" altLang="ko-KR" sz="1300">
                <a:solidFill>
                  <a:srgbClr val="FF0000"/>
                </a:solidFill>
              </a:rPr>
              <a:t>Upcoming studies will research mental health and diabetes.</a:t>
            </a:r>
            <a:br>
              <a:rPr lang="en-US" altLang="ko-KR" sz="1300">
                <a:solidFill>
                  <a:srgbClr val="FF0000"/>
                </a:solidFill>
              </a:rPr>
            </a:br>
            <a:br>
              <a:rPr lang="en-US" altLang="ko-KR" sz="1300"/>
            </a:br>
            <a:r>
              <a:rPr lang="en-US" altLang="ko-KR" sz="1300" b="1"/>
              <a:t>You’re in control of your data</a:t>
            </a:r>
            <a:r>
              <a:rPr lang="en-US" altLang="ko-KR" sz="1300"/>
              <a:t>: In the respiratory health study, </a:t>
            </a:r>
            <a:r>
              <a:rPr lang="en-US" altLang="ko-KR" sz="1300">
                <a:solidFill>
                  <a:srgbClr val="FF0000"/>
                </a:solidFill>
              </a:rPr>
              <a:t>your personal information is kept on your device. </a:t>
            </a:r>
            <a:r>
              <a:rPr lang="en-US" altLang="ko-KR" sz="1300"/>
              <a:t>Researchers only see aggregated study data combined from all participants. This allows researchers to collect the information needed to advance the study without seeing individual details.</a:t>
            </a:r>
            <a:br>
              <a:rPr lang="en-US" altLang="ko-KR" sz="1300"/>
            </a:br>
            <a:br>
              <a:rPr lang="en-US" altLang="ko-KR" sz="1300"/>
            </a:br>
            <a:r>
              <a:rPr lang="en-US" altLang="ko-KR" sz="1300" b="1"/>
              <a:t>Your input matters</a:t>
            </a:r>
            <a:r>
              <a:rPr lang="en-US" altLang="ko-KR" sz="1300"/>
              <a:t>: Google Health Studies aims to create opportunities for more people to participate in health research. By contributing, you’ll represent your community and start improving the future of health for everyone.</a:t>
            </a:r>
            <a:endParaRPr lang="ko-KR" altLang="ko-KR" sz="1300"/>
          </a:p>
          <a:p>
            <a:endParaRPr lang="ko-KR" altLang="ko-KR" sz="1300"/>
          </a:p>
        </p:txBody>
      </p:sp>
      <p:sp>
        <p:nvSpPr>
          <p:cNvPr id="5" name="내용 개체 틀 1"/>
          <p:cNvSpPr>
            <a:spLocks noGrp="1"/>
          </p:cNvSpPr>
          <p:nvPr>
            <p:ph idx="1"/>
          </p:nvPr>
        </p:nvSpPr>
        <p:spPr>
          <a:xfrm>
            <a:off x="252000" y="288010"/>
            <a:ext cx="8617926" cy="400047"/>
          </a:xfrm>
        </p:spPr>
        <p:txBody>
          <a:bodyPr/>
          <a:lstStyle/>
          <a:p>
            <a:r>
              <a:rPr lang="en-US" altLang="ko-KR"/>
              <a:t>Google Health Studies : </a:t>
            </a:r>
            <a:r>
              <a:rPr lang="ko-KR" altLang="en-US"/>
              <a:t>연합학습 적용</a:t>
            </a:r>
          </a:p>
        </p:txBody>
      </p:sp>
      <p:pic>
        <p:nvPicPr>
          <p:cNvPr id="6" name="그림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0112" y="2209658"/>
            <a:ext cx="3017912" cy="1336935"/>
          </a:xfrm>
          <a:prstGeom prst="rect">
            <a:avLst/>
          </a:prstGeom>
        </p:spPr>
      </p:pic>
    </p:spTree>
    <p:extLst>
      <p:ext uri="{BB962C8B-B14F-4D97-AF65-F5344CB8AC3E}">
        <p14:creationId xmlns:p14="http://schemas.microsoft.com/office/powerpoint/2010/main" val="21395363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r>
              <a:rPr lang="en-US" altLang="ko-KR"/>
              <a:t>Google Health Studies</a:t>
            </a:r>
            <a:endParaRPr lang="ko-KR" altLang="en-US"/>
          </a:p>
        </p:txBody>
      </p:sp>
      <p:sp>
        <p:nvSpPr>
          <p:cNvPr id="27" name="직사각형 26"/>
          <p:cNvSpPr/>
          <p:nvPr/>
        </p:nvSpPr>
        <p:spPr>
          <a:xfrm>
            <a:off x="251520" y="764704"/>
            <a:ext cx="8352928" cy="954107"/>
          </a:xfrm>
          <a:prstGeom prst="rect">
            <a:avLst/>
          </a:prstGeom>
        </p:spPr>
        <p:txBody>
          <a:bodyPr wrap="square">
            <a:spAutoFit/>
          </a:bodyPr>
          <a:lstStyle/>
          <a:p>
            <a:pPr marL="285750" indent="-285750">
              <a:buFontTx/>
              <a:buChar char="-"/>
            </a:pPr>
            <a:r>
              <a:rPr lang="en-US" altLang="ko-KR" sz="1400" b="0" i="0">
                <a:solidFill>
                  <a:srgbClr val="3C4043"/>
                </a:solidFill>
                <a:effectLst/>
                <a:latin typeface="+mn-ea"/>
                <a:hlinkClick r:id="rId3"/>
              </a:rPr>
              <a:t>https://health.google/for-everyone/health-studies/</a:t>
            </a:r>
            <a:endParaRPr lang="en-US" altLang="ko-KR" sz="1400">
              <a:solidFill>
                <a:srgbClr val="3C4043"/>
              </a:solidFill>
              <a:latin typeface="+mn-ea"/>
            </a:endParaRPr>
          </a:p>
          <a:p>
            <a:pPr marL="285750" indent="-285750" algn="l" latinLnBrk="1">
              <a:buFontTx/>
              <a:buChar char="-"/>
            </a:pPr>
            <a:r>
              <a:rPr lang="en-US" altLang="ko-KR" sz="1400">
                <a:solidFill>
                  <a:srgbClr val="3C4043"/>
                </a:solidFill>
                <a:latin typeface="+mn-ea"/>
              </a:rPr>
              <a:t>App: </a:t>
            </a:r>
            <a:r>
              <a:rPr lang="en-US" altLang="ko-KR" sz="1400">
                <a:solidFill>
                  <a:srgbClr val="3C4043"/>
                </a:solidFill>
                <a:latin typeface="+mn-ea"/>
                <a:hlinkClick r:id="rId4"/>
              </a:rPr>
              <a:t>https://play.google.com/store/apps/details?id=com.google.android.apps.health.research.studies</a:t>
            </a:r>
            <a:r>
              <a:rPr lang="en-US" altLang="ko-KR" sz="1400">
                <a:solidFill>
                  <a:srgbClr val="3C4043"/>
                </a:solidFill>
                <a:latin typeface="+mn-ea"/>
              </a:rPr>
              <a:t>  </a:t>
            </a:r>
          </a:p>
          <a:p>
            <a:pPr marL="285750" indent="-285750">
              <a:buFontTx/>
              <a:buChar char="-"/>
            </a:pPr>
            <a:r>
              <a:rPr lang="en-US" altLang="ko-KR" sz="1400">
                <a:solidFill>
                  <a:srgbClr val="3C4043"/>
                </a:solidFill>
                <a:latin typeface="+mn-ea"/>
              </a:rPr>
              <a:t>Blog: </a:t>
            </a:r>
            <a:r>
              <a:rPr lang="en-US" altLang="ko-KR" sz="1400">
                <a:solidFill>
                  <a:srgbClr val="3C4043"/>
                </a:solidFill>
                <a:latin typeface="+mn-ea"/>
                <a:hlinkClick r:id="rId5"/>
              </a:rPr>
              <a:t>https://blog.google/technology/health/google-health-studies-app/</a:t>
            </a:r>
            <a:r>
              <a:rPr lang="en-US" altLang="ko-KR" sz="1400">
                <a:solidFill>
                  <a:srgbClr val="3C4043"/>
                </a:solidFill>
                <a:latin typeface="+mn-ea"/>
              </a:rPr>
              <a:t> </a:t>
            </a:r>
          </a:p>
        </p:txBody>
      </p:sp>
      <p:pic>
        <p:nvPicPr>
          <p:cNvPr id="4" name="그림 3">
            <a:extLst>
              <a:ext uri="{FF2B5EF4-FFF2-40B4-BE49-F238E27FC236}">
                <a16:creationId xmlns:a16="http://schemas.microsoft.com/office/drawing/2014/main" id="{5B942193-C769-481A-B4F8-93F2EA1C85DB}"/>
              </a:ext>
            </a:extLst>
          </p:cNvPr>
          <p:cNvPicPr>
            <a:picLocks noChangeAspect="1"/>
          </p:cNvPicPr>
          <p:nvPr/>
        </p:nvPicPr>
        <p:blipFill>
          <a:blip r:embed="rId6"/>
          <a:stretch>
            <a:fillRect/>
          </a:stretch>
        </p:blipFill>
        <p:spPr>
          <a:xfrm>
            <a:off x="36512" y="1759745"/>
            <a:ext cx="9144000" cy="5053631"/>
          </a:xfrm>
          <a:prstGeom prst="rect">
            <a:avLst/>
          </a:prstGeom>
        </p:spPr>
      </p:pic>
    </p:spTree>
    <p:extLst>
      <p:ext uri="{BB962C8B-B14F-4D97-AF65-F5344CB8AC3E}">
        <p14:creationId xmlns:p14="http://schemas.microsoft.com/office/powerpoint/2010/main" val="1757281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r>
              <a:rPr lang="en-US" altLang="ko-KR"/>
              <a:t>Google Health Studies</a:t>
            </a:r>
            <a:endParaRPr lang="ko-KR" altLang="en-US"/>
          </a:p>
        </p:txBody>
      </p:sp>
      <p:sp>
        <p:nvSpPr>
          <p:cNvPr id="27" name="직사각형 26"/>
          <p:cNvSpPr/>
          <p:nvPr/>
        </p:nvSpPr>
        <p:spPr>
          <a:xfrm>
            <a:off x="251520" y="764704"/>
            <a:ext cx="8352928" cy="5909310"/>
          </a:xfrm>
          <a:prstGeom prst="rect">
            <a:avLst/>
          </a:prstGeom>
        </p:spPr>
        <p:txBody>
          <a:bodyPr wrap="square">
            <a:spAutoFit/>
          </a:bodyPr>
          <a:lstStyle/>
          <a:p>
            <a:pPr algn="l" latinLnBrk="1"/>
            <a:r>
              <a:rPr lang="en-US" altLang="ko-KR" sz="1400" b="0" i="0">
                <a:solidFill>
                  <a:srgbClr val="3C4043"/>
                </a:solidFill>
                <a:effectLst/>
                <a:latin typeface="+mn-ea"/>
              </a:rPr>
              <a:t>Paper: Privacy-first Health Research with Federated Learning, </a:t>
            </a:r>
            <a:r>
              <a:rPr lang="en-US" altLang="ko-KR" sz="1400" b="0" i="0">
                <a:solidFill>
                  <a:srgbClr val="3C4043"/>
                </a:solidFill>
                <a:effectLst/>
                <a:latin typeface="+mn-ea"/>
                <a:hlinkClick r:id="rId3"/>
              </a:rPr>
              <a:t>https://www.nature.com/articles/s41746-021-00489-2</a:t>
            </a:r>
            <a:r>
              <a:rPr lang="en-US" altLang="ko-KR" sz="1400" b="0" i="0">
                <a:solidFill>
                  <a:srgbClr val="3C4043"/>
                </a:solidFill>
                <a:effectLst/>
                <a:latin typeface="+mn-ea"/>
              </a:rPr>
              <a:t>,  </a:t>
            </a:r>
          </a:p>
          <a:p>
            <a:pPr algn="l" latinLnBrk="1"/>
            <a:r>
              <a:rPr lang="en-US" altLang="ko-KR" sz="1400">
                <a:solidFill>
                  <a:srgbClr val="3C4043"/>
                </a:solidFill>
                <a:latin typeface="+mn-ea"/>
              </a:rPr>
              <a:t>Patent: Privacy-First On-Device Federated Health Modeling and Intervention, </a:t>
            </a:r>
            <a:r>
              <a:rPr lang="en-US" altLang="ko-KR" sz="1400" b="0" i="0">
                <a:solidFill>
                  <a:srgbClr val="3C4043"/>
                </a:solidFill>
                <a:effectLst/>
                <a:latin typeface="+mn-ea"/>
                <a:hlinkClick r:id="rId4"/>
              </a:rPr>
              <a:t>https://patents.google.com/patent/US20210090750A1/en</a:t>
            </a:r>
            <a:r>
              <a:rPr lang="en-US" altLang="ko-KR" sz="1400">
                <a:solidFill>
                  <a:srgbClr val="3C4043"/>
                </a:solidFill>
                <a:latin typeface="+mn-ea"/>
              </a:rPr>
              <a:t> </a:t>
            </a:r>
            <a:endParaRPr lang="en-US" altLang="ko-KR" sz="1400" b="0" i="0">
              <a:solidFill>
                <a:srgbClr val="3C4043"/>
              </a:solidFill>
              <a:effectLst/>
              <a:latin typeface="+mn-ea"/>
            </a:endParaRPr>
          </a:p>
          <a:p>
            <a:pPr algn="l" latinLnBrk="1"/>
            <a:endParaRPr lang="en-US" altLang="ko-KR" sz="1400"/>
          </a:p>
          <a:p>
            <a:pPr algn="l" latinLnBrk="1"/>
            <a:r>
              <a:rPr lang="en-US" altLang="ko-KR" sz="1400"/>
              <a:t>We show—on a diverse set of single and multi-site health studies—that federated models can achieve </a:t>
            </a:r>
            <a:r>
              <a:rPr lang="en-US" altLang="ko-KR" sz="1400">
                <a:solidFill>
                  <a:srgbClr val="FF0000"/>
                </a:solidFill>
              </a:rPr>
              <a:t>similar accuracy, precision, and generalizability, and lead to the same interpretation </a:t>
            </a:r>
            <a:r>
              <a:rPr lang="en-US" altLang="ko-KR" sz="1400"/>
              <a:t>as standard centralized statistical models while achieving considerably stronger privacy protections and without significantly raising computational costs. </a:t>
            </a:r>
          </a:p>
          <a:p>
            <a:pPr algn="l" latinLnBrk="1"/>
            <a:endParaRPr lang="en-US" altLang="ko-KR" sz="1400"/>
          </a:p>
          <a:p>
            <a:pPr algn="l" latinLnBrk="1"/>
            <a:r>
              <a:rPr lang="en-US" altLang="ko-KR" sz="1400">
                <a:solidFill>
                  <a:srgbClr val="FF0000"/>
                </a:solidFill>
              </a:rPr>
              <a:t>At this point, however, only specific large homogenous units of federation, such as at the level of a healthcare system, have been studied in detail in prior work, and the focus has been on traditional classification tasks.</a:t>
            </a:r>
          </a:p>
          <a:p>
            <a:pPr algn="l" latinLnBrk="1"/>
            <a:endParaRPr lang="en-US" altLang="ko-KR" sz="1400"/>
          </a:p>
          <a:p>
            <a:pPr algn="l" latinLnBrk="1"/>
            <a:r>
              <a:rPr lang="en-US" altLang="ko-KR" sz="1400"/>
              <a:t>Specifically, </a:t>
            </a:r>
            <a:r>
              <a:rPr lang="en-US" altLang="ko-KR" sz="1400">
                <a:solidFill>
                  <a:srgbClr val="FF0000"/>
                </a:solidFill>
              </a:rPr>
              <a:t>health study data is typically non-IID</a:t>
            </a:r>
            <a:r>
              <a:rPr lang="en-US" altLang="ko-KR" sz="1400"/>
              <a:t>—not independent and identically distributed—which is compounded by the fact that in the federated regime, individual data points are distributed across many devices that participate asynchronously. </a:t>
            </a:r>
          </a:p>
          <a:p>
            <a:pPr algn="l" latinLnBrk="1"/>
            <a:endParaRPr lang="en-US" altLang="ko-KR" sz="1400"/>
          </a:p>
          <a:p>
            <a:pPr algn="l" latinLnBrk="1"/>
            <a:r>
              <a:rPr lang="en-US" altLang="ko-KR" sz="1400"/>
              <a:t>This work’s </a:t>
            </a:r>
            <a:r>
              <a:rPr lang="en-US" altLang="ko-KR" sz="1400">
                <a:solidFill>
                  <a:srgbClr val="FF0000"/>
                </a:solidFill>
              </a:rPr>
              <a:t>primary focus is on cross-device (cross-patient) settings</a:t>
            </a:r>
            <a:r>
              <a:rPr lang="en-US" altLang="ko-KR" sz="1400"/>
              <a:t>, where the unit of federation is a single individual. </a:t>
            </a:r>
          </a:p>
          <a:p>
            <a:pPr algn="l" latinLnBrk="1"/>
            <a:endParaRPr lang="en-US" altLang="ko-KR" sz="1400"/>
          </a:p>
          <a:p>
            <a:pPr algn="l" latinLnBrk="1"/>
            <a:r>
              <a:rPr lang="en-US" altLang="ko-KR" sz="1400"/>
              <a:t>By contrast, in this work, we focus on those scenarios commonly found in epidemiological health studies, specifically studies with </a:t>
            </a:r>
            <a:r>
              <a:rPr lang="en-US" altLang="ko-KR" sz="1400">
                <a:solidFill>
                  <a:srgbClr val="FF0000"/>
                </a:solidFill>
              </a:rPr>
              <a:t>many participants, each of whom has relatively small amounts of non-IID, labeled data. </a:t>
            </a:r>
            <a:r>
              <a:rPr lang="en-US" altLang="ko-KR" sz="1400"/>
              <a:t>The approach described here can be appropriate for </a:t>
            </a:r>
            <a:r>
              <a:rPr lang="en-US" altLang="ko-KR" sz="1400">
                <a:solidFill>
                  <a:srgbClr val="FF0000"/>
                </a:solidFill>
              </a:rPr>
              <a:t>health studies involving smartphone/wearable data </a:t>
            </a:r>
            <a:r>
              <a:rPr lang="en-US" altLang="ko-KR" sz="1400"/>
              <a:t>and virtual clinical studies (also called decentralized clinical studies) that </a:t>
            </a:r>
            <a:r>
              <a:rPr lang="en-US" altLang="ko-KR" sz="1400">
                <a:solidFill>
                  <a:srgbClr val="FF0000"/>
                </a:solidFill>
              </a:rPr>
              <a:t>directly recruit individual research participants without relying on clinical sites for recruitment.</a:t>
            </a:r>
          </a:p>
        </p:txBody>
      </p:sp>
    </p:spTree>
    <p:extLst>
      <p:ext uri="{BB962C8B-B14F-4D97-AF65-F5344CB8AC3E}">
        <p14:creationId xmlns:p14="http://schemas.microsoft.com/office/powerpoint/2010/main" val="3369096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1"/>
          <p:cNvSpPr txBox="1">
            <a:spLocks/>
          </p:cNvSpPr>
          <p:nvPr/>
        </p:nvSpPr>
        <p:spPr>
          <a:xfrm>
            <a:off x="265240" y="288010"/>
            <a:ext cx="8617926" cy="707823"/>
          </a:xfrm>
          <a:prstGeom prst="rect">
            <a:avLst/>
          </a:prstGeom>
        </p:spPr>
        <p:txBody>
          <a:bodyPr wrap="square" lIns="91376" tIns="45689" rIns="91376" bIns="45689">
            <a:spAutoFit/>
          </a:bodyPr>
          <a:lstStyle>
            <a:lvl1pPr marL="0" indent="0" algn="l" defTabSz="913765" rtl="0" eaLnBrk="1" latinLnBrk="1" hangingPunct="1">
              <a:spcBef>
                <a:spcPts val="0"/>
              </a:spcBef>
              <a:spcAft>
                <a:spcPts val="600"/>
              </a:spcAft>
              <a:buFont typeface="Arial" panose="020B0604020202020204" pitchFamily="34" charset="0"/>
              <a:buNone/>
              <a:defRPr lang="ko-KR" altLang="en-US" sz="2000" b="1" kern="1200">
                <a:ln>
                  <a:solidFill>
                    <a:schemeClr val="accent4">
                      <a:alpha val="20000"/>
                    </a:schemeClr>
                  </a:solidFill>
                </a:ln>
                <a:solidFill>
                  <a:schemeClr val="tx1"/>
                </a:solidFill>
                <a:latin typeface="+mn-ea"/>
                <a:ea typeface="+mn-ea"/>
                <a:cs typeface="Arial" pitchFamily="34" charset="0"/>
              </a:defRPr>
            </a:lvl1pPr>
            <a:lvl2pPr marL="742436" indent="-285552" algn="l" defTabSz="913765" rtl="0" eaLnBrk="1" latinLnBrk="1" hangingPunct="1">
              <a:spcBef>
                <a:spcPts val="0"/>
              </a:spcBef>
              <a:spcAft>
                <a:spcPts val="600"/>
              </a:spcAft>
              <a:buFont typeface="Arial" panose="020B0604020202020204" pitchFamily="34" charset="0"/>
              <a:buChar char="–"/>
              <a:defRPr lang="ko-KR" altLang="en-US" sz="1600" kern="1200">
                <a:ln>
                  <a:solidFill>
                    <a:srgbClr val="0070C0">
                      <a:alpha val="20000"/>
                    </a:srgbClr>
                  </a:solidFill>
                </a:ln>
                <a:solidFill>
                  <a:schemeClr val="tx1">
                    <a:lumMod val="50000"/>
                    <a:lumOff val="50000"/>
                  </a:schemeClr>
                </a:solidFill>
                <a:latin typeface="+mn-ea"/>
                <a:ea typeface="+mn-ea"/>
                <a:cs typeface="Arial" pitchFamily="34" charset="0"/>
              </a:defRPr>
            </a:lvl2pPr>
            <a:lvl3pPr marL="1142213"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3pPr>
            <a:lvl4pPr marL="1599094" indent="-228443" algn="l" defTabSz="913765" rtl="0" eaLnBrk="1" latinLnBrk="1" hangingPunct="1">
              <a:spcBef>
                <a:spcPts val="0"/>
              </a:spcBef>
              <a:spcAft>
                <a:spcPts val="600"/>
              </a:spcAft>
              <a:buFont typeface="Arial" panose="020B0604020202020204" pitchFamily="34" charset="0"/>
              <a:buChar char="–"/>
              <a:defRPr lang="ko-KR" altLang="en-US" sz="1100" kern="1200">
                <a:ln>
                  <a:solidFill>
                    <a:srgbClr val="0070C0">
                      <a:alpha val="20000"/>
                    </a:srgbClr>
                  </a:solidFill>
                </a:ln>
                <a:solidFill>
                  <a:schemeClr val="tx1">
                    <a:lumMod val="50000"/>
                    <a:lumOff val="50000"/>
                  </a:schemeClr>
                </a:solidFill>
                <a:latin typeface="+mn-ea"/>
                <a:ea typeface="+mn-ea"/>
                <a:cs typeface="Arial" pitchFamily="34" charset="0"/>
              </a:defRPr>
            </a:lvl4pPr>
            <a:lvl5pPr marL="2055977" indent="-228443" algn="l" defTabSz="913765" rtl="0" eaLnBrk="1" latinLnBrk="1" hangingPunct="1">
              <a:spcBef>
                <a:spcPts val="0"/>
              </a:spcBef>
              <a:spcAft>
                <a:spcPts val="600"/>
              </a:spcAft>
              <a:buFont typeface="Arial" panose="020B0604020202020204" pitchFamily="34" charset="0"/>
              <a:buChar char="»"/>
              <a:defRPr lang="en-US" altLang="en-US" sz="1100" kern="1200">
                <a:ln>
                  <a:solidFill>
                    <a:srgbClr val="0070C0">
                      <a:alpha val="20000"/>
                    </a:srgbClr>
                  </a:solidFill>
                </a:ln>
                <a:solidFill>
                  <a:schemeClr val="tx1">
                    <a:lumMod val="50000"/>
                    <a:lumOff val="50000"/>
                  </a:schemeClr>
                </a:solidFill>
                <a:latin typeface="+mn-ea"/>
                <a:ea typeface="+mn-ea"/>
                <a:cs typeface="Arial" pitchFamily="34" charset="0"/>
              </a:defRPr>
            </a:lvl5pPr>
            <a:lvl6pPr marL="2512861"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745"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630"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513" indent="-228443" algn="l" defTabSz="913765"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dirty="0"/>
              <a:t>Typical characteristics of federated learning settings vs. distributed learning in the datacenter</a:t>
            </a:r>
            <a:endParaRPr lang="ko-KR" altLang="en-US" sz="1800" dirty="0"/>
          </a:p>
        </p:txBody>
      </p:sp>
      <p:sp>
        <p:nvSpPr>
          <p:cNvPr id="5"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2" name="표 1"/>
          <p:cNvGraphicFramePr>
            <a:graphicFrameLocks noGrp="1"/>
          </p:cNvGraphicFramePr>
          <p:nvPr/>
        </p:nvGraphicFramePr>
        <p:xfrm>
          <a:off x="265240" y="1052736"/>
          <a:ext cx="8617928" cy="5181600"/>
        </p:xfrm>
        <a:graphic>
          <a:graphicData uri="http://schemas.openxmlformats.org/drawingml/2006/table">
            <a:tbl>
              <a:tblPr firstRow="1" bandRow="1">
                <a:tableStyleId>{5C22544A-7EE6-4342-B048-85BDC9FD1C3A}</a:tableStyleId>
              </a:tblPr>
              <a:tblGrid>
                <a:gridCol w="1066400">
                  <a:extLst>
                    <a:ext uri="{9D8B030D-6E8A-4147-A177-3AD203B41FA5}">
                      <a16:colId xmlns:a16="http://schemas.microsoft.com/office/drawing/2014/main" val="20000"/>
                    </a:ext>
                  </a:extLst>
                </a:gridCol>
                <a:gridCol w="2232248">
                  <a:extLst>
                    <a:ext uri="{9D8B030D-6E8A-4147-A177-3AD203B41FA5}">
                      <a16:colId xmlns:a16="http://schemas.microsoft.com/office/drawing/2014/main" val="20001"/>
                    </a:ext>
                  </a:extLst>
                </a:gridCol>
                <a:gridCol w="2520280">
                  <a:extLst>
                    <a:ext uri="{9D8B030D-6E8A-4147-A177-3AD203B41FA5}">
                      <a16:colId xmlns:a16="http://schemas.microsoft.com/office/drawing/2014/main" val="20002"/>
                    </a:ext>
                  </a:extLst>
                </a:gridCol>
                <a:gridCol w="2799000">
                  <a:extLst>
                    <a:ext uri="{9D8B030D-6E8A-4147-A177-3AD203B41FA5}">
                      <a16:colId xmlns:a16="http://schemas.microsoft.com/office/drawing/2014/main" val="20003"/>
                    </a:ext>
                  </a:extLst>
                </a:gridCol>
              </a:tblGrid>
              <a:tr h="251703">
                <a:tc>
                  <a:txBody>
                    <a:bodyPr/>
                    <a:lstStyle/>
                    <a:p>
                      <a:pPr latinLnBrk="1"/>
                      <a:endParaRPr lang="ko-KR" altLang="en-US" sz="1100" dirty="0"/>
                    </a:p>
                  </a:txBody>
                  <a:tcPr/>
                </a:tc>
                <a:tc>
                  <a:txBody>
                    <a:bodyPr/>
                    <a:lstStyle/>
                    <a:p>
                      <a:pPr latinLnBrk="1"/>
                      <a:r>
                        <a:rPr lang="en-US" altLang="ko-KR" sz="1100" dirty="0"/>
                        <a:t>Datacenter </a:t>
                      </a:r>
                      <a:r>
                        <a:rPr lang="en-US" altLang="ko-KR" sz="1100"/>
                        <a:t>distributed learning</a:t>
                      </a:r>
                    </a:p>
                  </a:txBody>
                  <a:tcPr/>
                </a:tc>
                <a:tc>
                  <a:txBody>
                    <a:bodyPr/>
                    <a:lstStyle/>
                    <a:p>
                      <a:pPr marL="0" marR="0" indent="0" algn="l" defTabSz="913765" rtl="0" eaLnBrk="1" fontAlgn="auto" latinLnBrk="1" hangingPunct="1">
                        <a:lnSpc>
                          <a:spcPct val="100000"/>
                        </a:lnSpc>
                        <a:spcBef>
                          <a:spcPts val="0"/>
                        </a:spcBef>
                        <a:spcAft>
                          <a:spcPts val="0"/>
                        </a:spcAft>
                        <a:buClrTx/>
                        <a:buSzTx/>
                        <a:buFontTx/>
                        <a:buNone/>
                        <a:tabLst/>
                        <a:defRPr/>
                      </a:pPr>
                      <a:r>
                        <a:rPr lang="en-US" altLang="ko-KR" sz="1100" dirty="0"/>
                        <a:t>Cross-silo federated learning </a:t>
                      </a:r>
                    </a:p>
                  </a:txBody>
                  <a:tcPr/>
                </a:tc>
                <a:tc>
                  <a:txBody>
                    <a:bodyPr/>
                    <a:lstStyle/>
                    <a:p>
                      <a:pPr marL="0" marR="0" indent="0" algn="l" defTabSz="913765" rtl="0" eaLnBrk="1" fontAlgn="auto" latinLnBrk="1" hangingPunct="1">
                        <a:lnSpc>
                          <a:spcPct val="100000"/>
                        </a:lnSpc>
                        <a:spcBef>
                          <a:spcPts val="0"/>
                        </a:spcBef>
                        <a:spcAft>
                          <a:spcPts val="0"/>
                        </a:spcAft>
                        <a:buClrTx/>
                        <a:buSzTx/>
                        <a:buFontTx/>
                        <a:buNone/>
                        <a:tabLst/>
                        <a:defRPr/>
                      </a:pPr>
                      <a:r>
                        <a:rPr lang="en-US" altLang="ko-KR" sz="1100"/>
                        <a:t>Cross-device federated learning</a:t>
                      </a:r>
                      <a:endParaRPr lang="ko-KR" altLang="en-US" sz="1100"/>
                    </a:p>
                  </a:txBody>
                  <a:tcPr/>
                </a:tc>
                <a:extLst>
                  <a:ext uri="{0D108BD9-81ED-4DB2-BD59-A6C34878D82A}">
                    <a16:rowId xmlns:a16="http://schemas.microsoft.com/office/drawing/2014/main" val="10000"/>
                  </a:ext>
                </a:extLst>
              </a:tr>
              <a:tr h="449470">
                <a:tc>
                  <a:txBody>
                    <a:bodyPr/>
                    <a:lstStyle/>
                    <a:p>
                      <a:pPr latinLnBrk="1"/>
                      <a:r>
                        <a:rPr lang="en-US" altLang="ko-KR" sz="1100" dirty="0"/>
                        <a:t>Setting </a:t>
                      </a:r>
                      <a:endParaRPr lang="ko-KR" altLang="en-US" sz="1100" dirty="0"/>
                    </a:p>
                  </a:txBody>
                  <a:tcPr/>
                </a:tc>
                <a:tc>
                  <a:txBody>
                    <a:bodyPr/>
                    <a:lstStyle/>
                    <a:p>
                      <a:pPr latinLnBrk="1"/>
                      <a:r>
                        <a:rPr lang="en-US" altLang="ko-KR" sz="1100" dirty="0"/>
                        <a:t>Training a model on a large but “flat” dataset. Clients are compute nodes in a single cluster or datacenter. </a:t>
                      </a:r>
                      <a:endParaRPr lang="ko-KR" altLang="en-US" sz="1100" dirty="0"/>
                    </a:p>
                  </a:txBody>
                  <a:tcPr/>
                </a:tc>
                <a:tc>
                  <a:txBody>
                    <a:bodyPr/>
                    <a:lstStyle/>
                    <a:p>
                      <a:pPr latinLnBrk="1"/>
                      <a:r>
                        <a:rPr lang="en-US" altLang="ko-KR" sz="1100" dirty="0"/>
                        <a:t>Training a model on </a:t>
                      </a:r>
                      <a:r>
                        <a:rPr lang="en-US" altLang="ko-KR" sz="1100" dirty="0" err="1"/>
                        <a:t>siloed</a:t>
                      </a:r>
                      <a:r>
                        <a:rPr lang="en-US" altLang="ko-KR" sz="1100" dirty="0"/>
                        <a:t> data. Clients are different organizations (e.g. medical or financial) or geo-distributed datacenters. </a:t>
                      </a:r>
                      <a:endParaRPr lang="ko-KR" altLang="en-US" sz="1100" dirty="0"/>
                    </a:p>
                  </a:txBody>
                  <a:tcPr/>
                </a:tc>
                <a:tc>
                  <a:txBody>
                    <a:bodyPr/>
                    <a:lstStyle/>
                    <a:p>
                      <a:pPr latinLnBrk="1"/>
                      <a:r>
                        <a:rPr lang="en-US" altLang="ko-KR" sz="1100" dirty="0"/>
                        <a:t>The clients are a very large number of mobile or IoT devices</a:t>
                      </a:r>
                      <a:endParaRPr lang="ko-KR" altLang="en-US" sz="1100" dirty="0"/>
                    </a:p>
                  </a:txBody>
                  <a:tcPr/>
                </a:tc>
                <a:extLst>
                  <a:ext uri="{0D108BD9-81ED-4DB2-BD59-A6C34878D82A}">
                    <a16:rowId xmlns:a16="http://schemas.microsoft.com/office/drawing/2014/main" val="10001"/>
                  </a:ext>
                </a:extLst>
              </a:tr>
              <a:tr h="449470">
                <a:tc>
                  <a:txBody>
                    <a:bodyPr/>
                    <a:lstStyle/>
                    <a:p>
                      <a:pPr latinLnBrk="1"/>
                      <a:r>
                        <a:rPr lang="en-US" altLang="ko-KR" sz="1100" dirty="0"/>
                        <a:t>Data distribution </a:t>
                      </a:r>
                      <a:endParaRPr lang="ko-KR" altLang="en-US" sz="1100" dirty="0"/>
                    </a:p>
                  </a:txBody>
                  <a:tcPr/>
                </a:tc>
                <a:tc>
                  <a:txBody>
                    <a:bodyPr/>
                    <a:lstStyle/>
                    <a:p>
                      <a:pPr latinLnBrk="1"/>
                      <a:r>
                        <a:rPr lang="en-US" altLang="ko-KR" sz="1100" dirty="0"/>
                        <a:t>Data is centrally stored and can be shuffled and balanced across clients. Any client can read any part of the dataset. </a:t>
                      </a:r>
                      <a:endParaRPr lang="ko-KR" altLang="en-US" sz="1100" dirty="0"/>
                    </a:p>
                  </a:txBody>
                  <a:tcPr/>
                </a:tc>
                <a:tc gridSpan="2">
                  <a:txBody>
                    <a:bodyPr/>
                    <a:lstStyle/>
                    <a:p>
                      <a:pPr latinLnBrk="1"/>
                      <a:r>
                        <a:rPr lang="en-US" altLang="ko-KR" sz="1100" b="1" dirty="0"/>
                        <a:t>Data is generated locally and remains decentralized. </a:t>
                      </a:r>
                      <a:r>
                        <a:rPr lang="en-US" altLang="ko-KR" sz="1100" dirty="0"/>
                        <a:t>Each client stores its own data and cannot read the data of other clients. Data is not independently or identically distributed.</a:t>
                      </a:r>
                      <a:endParaRPr lang="ko-KR" altLang="en-US" sz="1100" dirty="0"/>
                    </a:p>
                  </a:txBody>
                  <a:tcPr/>
                </a:tc>
                <a:tc hMerge="1">
                  <a:txBody>
                    <a:bodyPr/>
                    <a:lstStyle/>
                    <a:p>
                      <a:pPr latinLnBrk="1"/>
                      <a:endParaRPr lang="ko-KR" altLang="en-US"/>
                    </a:p>
                  </a:txBody>
                  <a:tcPr/>
                </a:tc>
                <a:extLst>
                  <a:ext uri="{0D108BD9-81ED-4DB2-BD59-A6C34878D82A}">
                    <a16:rowId xmlns:a16="http://schemas.microsoft.com/office/drawing/2014/main" val="10002"/>
                  </a:ext>
                </a:extLst>
              </a:tr>
              <a:tr h="251703">
                <a:tc>
                  <a:txBody>
                    <a:bodyPr/>
                    <a:lstStyle/>
                    <a:p>
                      <a:pPr latinLnBrk="1"/>
                      <a:r>
                        <a:rPr lang="en-US" altLang="ko-KR" sz="1100" dirty="0"/>
                        <a:t>Orchestration </a:t>
                      </a:r>
                      <a:endParaRPr lang="ko-KR" altLang="en-US" sz="1100" dirty="0"/>
                    </a:p>
                  </a:txBody>
                  <a:tcPr/>
                </a:tc>
                <a:tc>
                  <a:txBody>
                    <a:bodyPr/>
                    <a:lstStyle/>
                    <a:p>
                      <a:pPr latinLnBrk="1"/>
                      <a:r>
                        <a:rPr lang="en-US" altLang="ko-KR" sz="1100" dirty="0"/>
                        <a:t>Centrally orchestrated. </a:t>
                      </a:r>
                      <a:endParaRPr lang="ko-KR" altLang="en-US" sz="1100" dirty="0"/>
                    </a:p>
                  </a:txBody>
                  <a:tcPr/>
                </a:tc>
                <a:tc gridSpan="2">
                  <a:txBody>
                    <a:bodyPr/>
                    <a:lstStyle/>
                    <a:p>
                      <a:pPr latinLnBrk="1"/>
                      <a:r>
                        <a:rPr lang="en-US" altLang="ko-KR" sz="1100" b="1" dirty="0"/>
                        <a:t>A central orchestration server/service organizes the training</a:t>
                      </a:r>
                      <a:r>
                        <a:rPr lang="en-US" altLang="ko-KR" sz="1100" dirty="0"/>
                        <a:t>, but never sees raw data</a:t>
                      </a:r>
                      <a:endParaRPr lang="ko-KR" altLang="en-US" sz="1100" dirty="0"/>
                    </a:p>
                  </a:txBody>
                  <a:tcPr/>
                </a:tc>
                <a:tc hMerge="1">
                  <a:txBody>
                    <a:bodyPr/>
                    <a:lstStyle/>
                    <a:p>
                      <a:pPr latinLnBrk="1"/>
                      <a:endParaRPr lang="ko-KR" altLang="en-US"/>
                    </a:p>
                  </a:txBody>
                  <a:tcPr/>
                </a:tc>
                <a:extLst>
                  <a:ext uri="{0D108BD9-81ED-4DB2-BD59-A6C34878D82A}">
                    <a16:rowId xmlns:a16="http://schemas.microsoft.com/office/drawing/2014/main" val="10003"/>
                  </a:ext>
                </a:extLst>
              </a:tr>
              <a:tr h="350587">
                <a:tc>
                  <a:txBody>
                    <a:bodyPr/>
                    <a:lstStyle/>
                    <a:p>
                      <a:pPr latinLnBrk="1"/>
                      <a:r>
                        <a:rPr lang="en-US" altLang="ko-KR" sz="1100" dirty="0"/>
                        <a:t>Wide-area communication </a:t>
                      </a:r>
                      <a:endParaRPr lang="ko-KR" altLang="en-US" sz="1100" dirty="0"/>
                    </a:p>
                  </a:txBody>
                  <a:tcPr/>
                </a:tc>
                <a:tc>
                  <a:txBody>
                    <a:bodyPr/>
                    <a:lstStyle/>
                    <a:p>
                      <a:pPr latinLnBrk="1"/>
                      <a:r>
                        <a:rPr lang="en-US" altLang="ko-KR" sz="1100" dirty="0"/>
                        <a:t>None (fully connected clients in one datacenter/cluster). </a:t>
                      </a:r>
                      <a:endParaRPr lang="ko-KR" altLang="en-US" sz="1100" dirty="0"/>
                    </a:p>
                  </a:txBody>
                  <a:tcPr/>
                </a:tc>
                <a:tc gridSpan="2">
                  <a:txBody>
                    <a:bodyPr/>
                    <a:lstStyle/>
                    <a:p>
                      <a:pPr latinLnBrk="1"/>
                      <a:r>
                        <a:rPr lang="en-US" altLang="ko-KR" sz="1100" dirty="0"/>
                        <a:t>Hub-and-spoke topology, with the hub representing a coordinating service provider (typically without data) and the spokes connecting to clients.</a:t>
                      </a:r>
                      <a:endParaRPr lang="ko-KR" altLang="en-US" sz="1100" dirty="0"/>
                    </a:p>
                  </a:txBody>
                  <a:tcPr/>
                </a:tc>
                <a:tc hMerge="1">
                  <a:txBody>
                    <a:bodyPr/>
                    <a:lstStyle/>
                    <a:p>
                      <a:pPr latinLnBrk="1"/>
                      <a:endParaRPr lang="ko-KR" altLang="en-US"/>
                    </a:p>
                  </a:txBody>
                  <a:tcPr/>
                </a:tc>
                <a:extLst>
                  <a:ext uri="{0D108BD9-81ED-4DB2-BD59-A6C34878D82A}">
                    <a16:rowId xmlns:a16="http://schemas.microsoft.com/office/drawing/2014/main" val="10004"/>
                  </a:ext>
                </a:extLst>
              </a:tr>
              <a:tr h="350587">
                <a:tc>
                  <a:txBody>
                    <a:bodyPr/>
                    <a:lstStyle/>
                    <a:p>
                      <a:pPr latinLnBrk="1"/>
                      <a:r>
                        <a:rPr lang="en-US" altLang="ko-KR" sz="1100" dirty="0"/>
                        <a:t>Data availability </a:t>
                      </a:r>
                      <a:endParaRPr lang="ko-KR" altLang="en-US" sz="1100" dirty="0"/>
                    </a:p>
                  </a:txBody>
                  <a:tcPr/>
                </a:tc>
                <a:tc gridSpan="2">
                  <a:txBody>
                    <a:bodyPr/>
                    <a:lstStyle/>
                    <a:p>
                      <a:pPr latinLnBrk="1"/>
                      <a:r>
                        <a:rPr lang="en-US" altLang="ko-KR" sz="1100" dirty="0"/>
                        <a:t>All clients are almost always available. </a:t>
                      </a:r>
                      <a:endParaRPr lang="ko-KR" altLang="en-US" sz="1100" dirty="0"/>
                    </a:p>
                  </a:txBody>
                  <a:tcPr/>
                </a:tc>
                <a:tc hMerge="1">
                  <a:txBody>
                    <a:bodyPr/>
                    <a:lstStyle/>
                    <a:p>
                      <a:pPr latinLnBrk="1"/>
                      <a:endParaRPr lang="ko-KR" altLang="en-US" sz="1400" dirty="0"/>
                    </a:p>
                  </a:txBody>
                  <a:tcPr/>
                </a:tc>
                <a:tc>
                  <a:txBody>
                    <a:bodyPr/>
                    <a:lstStyle/>
                    <a:p>
                      <a:pPr latinLnBrk="1"/>
                      <a:r>
                        <a:rPr lang="en-US" altLang="ko-KR" sz="1100" dirty="0"/>
                        <a:t>Only a fraction of clients are available at any one time, often with diurnal or other variations.</a:t>
                      </a:r>
                      <a:endParaRPr lang="ko-KR" altLang="en-US" sz="1100" dirty="0"/>
                    </a:p>
                  </a:txBody>
                  <a:tcPr/>
                </a:tc>
                <a:extLst>
                  <a:ext uri="{0D108BD9-81ED-4DB2-BD59-A6C34878D82A}">
                    <a16:rowId xmlns:a16="http://schemas.microsoft.com/office/drawing/2014/main" val="10005"/>
                  </a:ext>
                </a:extLst>
              </a:tr>
              <a:tr h="251703">
                <a:tc>
                  <a:txBody>
                    <a:bodyPr/>
                    <a:lstStyle/>
                    <a:p>
                      <a:pPr latinLnBrk="1"/>
                      <a:r>
                        <a:rPr lang="en-US" altLang="ko-KR" sz="1100" dirty="0"/>
                        <a:t>Distribution scale</a:t>
                      </a:r>
                      <a:endParaRPr lang="ko-KR" altLang="en-US" sz="1100" dirty="0"/>
                    </a:p>
                  </a:txBody>
                  <a:tcPr/>
                </a:tc>
                <a:tc>
                  <a:txBody>
                    <a:bodyPr/>
                    <a:lstStyle/>
                    <a:p>
                      <a:pPr latinLnBrk="1"/>
                      <a:r>
                        <a:rPr lang="en-US" altLang="ko-KR" sz="1100" dirty="0"/>
                        <a:t>Typically 1 - 1000 clients. </a:t>
                      </a:r>
                      <a:endParaRPr lang="ko-KR" altLang="en-US" sz="1100" dirty="0"/>
                    </a:p>
                  </a:txBody>
                  <a:tcPr/>
                </a:tc>
                <a:tc>
                  <a:txBody>
                    <a:bodyPr/>
                    <a:lstStyle/>
                    <a:p>
                      <a:pPr latinLnBrk="1"/>
                      <a:r>
                        <a:rPr lang="en-US" altLang="ko-KR" sz="1100" dirty="0"/>
                        <a:t>Typically 2 - 100 clients. </a:t>
                      </a:r>
                      <a:endParaRPr lang="ko-KR" altLang="en-US" sz="1100" dirty="0"/>
                    </a:p>
                  </a:txBody>
                  <a:tcPr/>
                </a:tc>
                <a:tc>
                  <a:txBody>
                    <a:bodyPr/>
                    <a:lstStyle/>
                    <a:p>
                      <a:pPr latinLnBrk="1"/>
                      <a:r>
                        <a:rPr lang="en-US" altLang="ko-KR" sz="1100" dirty="0"/>
                        <a:t>Massively parallel, up to 1010 clients</a:t>
                      </a:r>
                      <a:endParaRPr lang="ko-KR" altLang="en-US" sz="1100" dirty="0"/>
                    </a:p>
                  </a:txBody>
                  <a:tcPr/>
                </a:tc>
                <a:extLst>
                  <a:ext uri="{0D108BD9-81ED-4DB2-BD59-A6C34878D82A}">
                    <a16:rowId xmlns:a16="http://schemas.microsoft.com/office/drawing/2014/main" val="10006"/>
                  </a:ext>
                </a:extLst>
              </a:tr>
              <a:tr h="548354">
                <a:tc>
                  <a:txBody>
                    <a:bodyPr/>
                    <a:lstStyle/>
                    <a:p>
                      <a:pPr latinLnBrk="1"/>
                      <a:r>
                        <a:rPr lang="en-US" altLang="ko-KR" sz="1100" dirty="0"/>
                        <a:t>Primary bottleneck </a:t>
                      </a:r>
                      <a:endParaRPr lang="ko-KR" altLang="en-US" sz="1100" dirty="0"/>
                    </a:p>
                  </a:txBody>
                  <a:tcPr/>
                </a:tc>
                <a:tc>
                  <a:txBody>
                    <a:bodyPr/>
                    <a:lstStyle/>
                    <a:p>
                      <a:pPr latinLnBrk="1"/>
                      <a:r>
                        <a:rPr lang="en-US" altLang="ko-KR" sz="1100" dirty="0"/>
                        <a:t>Computation is more often the bottleneck in the datacenter, where very fast networks can be assumed. </a:t>
                      </a:r>
                      <a:endParaRPr lang="ko-KR" altLang="en-US" sz="1100" dirty="0"/>
                    </a:p>
                  </a:txBody>
                  <a:tcPr/>
                </a:tc>
                <a:tc>
                  <a:txBody>
                    <a:bodyPr/>
                    <a:lstStyle/>
                    <a:p>
                      <a:pPr latinLnBrk="1"/>
                      <a:r>
                        <a:rPr lang="en-US" altLang="ko-KR" sz="1100" dirty="0"/>
                        <a:t>Might be computation or communication. </a:t>
                      </a:r>
                      <a:endParaRPr lang="ko-KR" altLang="en-US" sz="1100" dirty="0"/>
                    </a:p>
                  </a:txBody>
                  <a:tcPr/>
                </a:tc>
                <a:tc>
                  <a:txBody>
                    <a:bodyPr/>
                    <a:lstStyle/>
                    <a:p>
                      <a:pPr latinLnBrk="1"/>
                      <a:r>
                        <a:rPr lang="en-US" altLang="ko-KR" sz="1100" dirty="0"/>
                        <a:t>Communication is often the primary bottleneck, though it depends on the task. Generally, cross-device federated computations use </a:t>
                      </a:r>
                      <a:r>
                        <a:rPr lang="en-US" altLang="ko-KR" sz="1100" dirty="0" err="1"/>
                        <a:t>wi-fi</a:t>
                      </a:r>
                      <a:r>
                        <a:rPr lang="en-US" altLang="ko-KR" sz="1100" dirty="0"/>
                        <a:t> or slower connections.</a:t>
                      </a:r>
                      <a:endParaRPr lang="ko-KR" altLang="en-US" sz="1100" dirty="0"/>
                    </a:p>
                  </a:txBody>
                  <a:tcPr/>
                </a:tc>
                <a:extLst>
                  <a:ext uri="{0D108BD9-81ED-4DB2-BD59-A6C34878D82A}">
                    <a16:rowId xmlns:a16="http://schemas.microsoft.com/office/drawing/2014/main" val="10007"/>
                  </a:ext>
                </a:extLst>
              </a:tr>
              <a:tr h="218742">
                <a:tc>
                  <a:txBody>
                    <a:bodyPr/>
                    <a:lstStyle/>
                    <a:p>
                      <a:pPr latinLnBrk="1"/>
                      <a:r>
                        <a:rPr lang="en-US" altLang="ko-KR" sz="1100" dirty="0"/>
                        <a:t>……</a:t>
                      </a:r>
                      <a:endParaRPr lang="ko-KR" altLang="en-US" sz="1100" dirty="0"/>
                    </a:p>
                  </a:txBody>
                  <a:tcPr/>
                </a:tc>
                <a:tc>
                  <a:txBody>
                    <a:bodyPr/>
                    <a:lstStyle/>
                    <a:p>
                      <a:pPr latinLnBrk="1"/>
                      <a:endParaRPr lang="ko-KR" altLang="en-US" sz="1100" dirty="0"/>
                    </a:p>
                  </a:txBody>
                  <a:tcPr/>
                </a:tc>
                <a:tc>
                  <a:txBody>
                    <a:bodyPr/>
                    <a:lstStyle/>
                    <a:p>
                      <a:pPr latinLnBrk="1"/>
                      <a:endParaRPr lang="ko-KR" altLang="en-US" sz="1100" dirty="0"/>
                    </a:p>
                  </a:txBody>
                  <a:tcPr/>
                </a:tc>
                <a:tc>
                  <a:txBody>
                    <a:bodyPr/>
                    <a:lstStyle/>
                    <a:p>
                      <a:pPr latinLnBrk="1"/>
                      <a:endParaRPr lang="ko-KR" altLang="en-US" sz="1100" dirty="0"/>
                    </a:p>
                  </a:txBody>
                  <a:tcPr/>
                </a:tc>
                <a:extLst>
                  <a:ext uri="{0D108BD9-81ED-4DB2-BD59-A6C34878D82A}">
                    <a16:rowId xmlns:a16="http://schemas.microsoft.com/office/drawing/2014/main" val="10008"/>
                  </a:ext>
                </a:extLst>
              </a:tr>
            </a:tbl>
          </a:graphicData>
        </a:graphic>
      </p:graphicFrame>
      <p:sp>
        <p:nvSpPr>
          <p:cNvPr id="6" name="직사각형 5"/>
          <p:cNvSpPr/>
          <p:nvPr/>
        </p:nvSpPr>
        <p:spPr>
          <a:xfrm>
            <a:off x="3176278" y="6237312"/>
            <a:ext cx="5706888" cy="261610"/>
          </a:xfrm>
          <a:prstGeom prst="rect">
            <a:avLst/>
          </a:prstGeom>
        </p:spPr>
        <p:txBody>
          <a:bodyPr wrap="square">
            <a:spAutoFit/>
          </a:bodyPr>
          <a:lstStyle/>
          <a:p>
            <a:r>
              <a:rPr lang="en-US" altLang="ko-KR" sz="1100" dirty="0"/>
              <a:t>Advances and Open Problems in Federated Learning, </a:t>
            </a:r>
            <a:r>
              <a:rPr lang="en-US" altLang="ko-KR" sz="1100" dirty="0">
                <a:hlinkClick r:id="rId2"/>
              </a:rPr>
              <a:t>https://arxiv.org/abs/1912.04977</a:t>
            </a:r>
            <a:endParaRPr lang="ko-KR" altLang="en-US" sz="1100" dirty="0"/>
          </a:p>
        </p:txBody>
      </p:sp>
    </p:spTree>
    <p:extLst>
      <p:ext uri="{BB962C8B-B14F-4D97-AF65-F5344CB8AC3E}">
        <p14:creationId xmlns:p14="http://schemas.microsoft.com/office/powerpoint/2010/main" val="3569364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r>
              <a:rPr lang="en-US" altLang="ko-KR"/>
              <a:t>Google Health Studies</a:t>
            </a:r>
            <a:endParaRPr lang="ko-KR" altLang="en-US"/>
          </a:p>
        </p:txBody>
      </p:sp>
      <p:sp>
        <p:nvSpPr>
          <p:cNvPr id="27" name="직사각형 26"/>
          <p:cNvSpPr/>
          <p:nvPr/>
        </p:nvSpPr>
        <p:spPr>
          <a:xfrm>
            <a:off x="251520" y="764704"/>
            <a:ext cx="8352928" cy="523220"/>
          </a:xfrm>
          <a:prstGeom prst="rect">
            <a:avLst/>
          </a:prstGeom>
        </p:spPr>
        <p:txBody>
          <a:bodyPr wrap="square">
            <a:spAutoFit/>
          </a:bodyPr>
          <a:lstStyle/>
          <a:p>
            <a:pPr algn="l" latinLnBrk="1"/>
            <a:r>
              <a:rPr lang="en-US" altLang="ko-KR" sz="1400" b="0" i="0">
                <a:solidFill>
                  <a:srgbClr val="3C4043"/>
                </a:solidFill>
                <a:effectLst/>
                <a:latin typeface="+mn-ea"/>
              </a:rPr>
              <a:t>Paper: Privacy-first Health Research with Federated Learning, </a:t>
            </a:r>
            <a:r>
              <a:rPr lang="en-US" altLang="ko-KR" sz="1400" b="0" i="0">
                <a:solidFill>
                  <a:srgbClr val="3C4043"/>
                </a:solidFill>
                <a:effectLst/>
                <a:latin typeface="+mn-ea"/>
                <a:hlinkClick r:id="rId3"/>
              </a:rPr>
              <a:t>https://www.nature.com/articles/s41746-021-00489-2</a:t>
            </a:r>
            <a:r>
              <a:rPr lang="en-US" altLang="ko-KR" sz="1400" b="0" i="0">
                <a:solidFill>
                  <a:srgbClr val="3C4043"/>
                </a:solidFill>
                <a:effectLst/>
                <a:latin typeface="+mn-ea"/>
              </a:rPr>
              <a:t>,  </a:t>
            </a:r>
          </a:p>
        </p:txBody>
      </p:sp>
      <p:pic>
        <p:nvPicPr>
          <p:cNvPr id="4" name="그림 3">
            <a:extLst>
              <a:ext uri="{FF2B5EF4-FFF2-40B4-BE49-F238E27FC236}">
                <a16:creationId xmlns:a16="http://schemas.microsoft.com/office/drawing/2014/main" id="{0B9DBEA2-A93C-495F-9BE7-97D6489A1D05}"/>
              </a:ext>
            </a:extLst>
          </p:cNvPr>
          <p:cNvPicPr>
            <a:picLocks noChangeAspect="1"/>
          </p:cNvPicPr>
          <p:nvPr/>
        </p:nvPicPr>
        <p:blipFill>
          <a:blip r:embed="rId4"/>
          <a:stretch>
            <a:fillRect/>
          </a:stretch>
        </p:blipFill>
        <p:spPr>
          <a:xfrm>
            <a:off x="0" y="1340768"/>
            <a:ext cx="9144000" cy="5110520"/>
          </a:xfrm>
          <a:prstGeom prst="rect">
            <a:avLst/>
          </a:prstGeom>
        </p:spPr>
      </p:pic>
    </p:spTree>
    <p:extLst>
      <p:ext uri="{BB962C8B-B14F-4D97-AF65-F5344CB8AC3E}">
        <p14:creationId xmlns:p14="http://schemas.microsoft.com/office/powerpoint/2010/main" val="6429671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r>
              <a:rPr lang="en-US" altLang="ko-KR"/>
              <a:t>Google Health Studies</a:t>
            </a:r>
            <a:endParaRPr lang="ko-KR" altLang="en-US"/>
          </a:p>
        </p:txBody>
      </p:sp>
      <p:sp>
        <p:nvSpPr>
          <p:cNvPr id="27" name="직사각형 26"/>
          <p:cNvSpPr/>
          <p:nvPr/>
        </p:nvSpPr>
        <p:spPr>
          <a:xfrm>
            <a:off x="251520" y="764704"/>
            <a:ext cx="8352928" cy="738664"/>
          </a:xfrm>
          <a:prstGeom prst="rect">
            <a:avLst/>
          </a:prstGeom>
        </p:spPr>
        <p:txBody>
          <a:bodyPr wrap="square">
            <a:spAutoFit/>
          </a:bodyPr>
          <a:lstStyle/>
          <a:p>
            <a:pPr algn="l" latinLnBrk="1"/>
            <a:r>
              <a:rPr lang="en-US" altLang="ko-KR" sz="1400">
                <a:solidFill>
                  <a:srgbClr val="3C4043"/>
                </a:solidFill>
                <a:latin typeface="+mn-ea"/>
              </a:rPr>
              <a:t>Patent: Privacy-First On-Device Federated Health Modeling and Intervention, </a:t>
            </a:r>
            <a:r>
              <a:rPr lang="en-US" altLang="ko-KR" sz="1400" b="0" i="0">
                <a:solidFill>
                  <a:srgbClr val="3C4043"/>
                </a:solidFill>
                <a:effectLst/>
                <a:latin typeface="+mn-ea"/>
                <a:hlinkClick r:id="rId3"/>
              </a:rPr>
              <a:t>https://patents.google.com/patent/US20210090750A1/en</a:t>
            </a:r>
            <a:r>
              <a:rPr lang="en-US" altLang="ko-KR" sz="1400">
                <a:solidFill>
                  <a:srgbClr val="3C4043"/>
                </a:solidFill>
                <a:latin typeface="+mn-ea"/>
              </a:rPr>
              <a:t> </a:t>
            </a:r>
            <a:endParaRPr lang="en-US" altLang="ko-KR" sz="1400" b="0" i="0">
              <a:solidFill>
                <a:srgbClr val="3C4043"/>
              </a:solidFill>
              <a:effectLst/>
              <a:latin typeface="+mn-ea"/>
            </a:endParaRPr>
          </a:p>
          <a:p>
            <a:pPr algn="l" latinLnBrk="1"/>
            <a:endParaRPr lang="en-US" altLang="ko-KR" sz="1400"/>
          </a:p>
        </p:txBody>
      </p:sp>
      <p:pic>
        <p:nvPicPr>
          <p:cNvPr id="4" name="그림 3">
            <a:extLst>
              <a:ext uri="{FF2B5EF4-FFF2-40B4-BE49-F238E27FC236}">
                <a16:creationId xmlns:a16="http://schemas.microsoft.com/office/drawing/2014/main" id="{D4D76BC2-0346-4422-AEA0-F19F84ED35DD}"/>
              </a:ext>
            </a:extLst>
          </p:cNvPr>
          <p:cNvPicPr>
            <a:picLocks noChangeAspect="1"/>
          </p:cNvPicPr>
          <p:nvPr/>
        </p:nvPicPr>
        <p:blipFill>
          <a:blip r:embed="rId4"/>
          <a:stretch>
            <a:fillRect/>
          </a:stretch>
        </p:blipFill>
        <p:spPr>
          <a:xfrm>
            <a:off x="723572" y="1503367"/>
            <a:ext cx="3686650" cy="4869160"/>
          </a:xfrm>
          <a:prstGeom prst="rect">
            <a:avLst/>
          </a:prstGeom>
        </p:spPr>
      </p:pic>
      <p:pic>
        <p:nvPicPr>
          <p:cNvPr id="6" name="그림 5">
            <a:extLst>
              <a:ext uri="{FF2B5EF4-FFF2-40B4-BE49-F238E27FC236}">
                <a16:creationId xmlns:a16="http://schemas.microsoft.com/office/drawing/2014/main" id="{6DDA9214-63DA-4DC2-AFD2-0C23F79DC178}"/>
              </a:ext>
            </a:extLst>
          </p:cNvPr>
          <p:cNvPicPr>
            <a:picLocks noChangeAspect="1"/>
          </p:cNvPicPr>
          <p:nvPr/>
        </p:nvPicPr>
        <p:blipFill>
          <a:blip r:embed="rId5"/>
          <a:stretch>
            <a:fillRect/>
          </a:stretch>
        </p:blipFill>
        <p:spPr>
          <a:xfrm>
            <a:off x="4733780" y="1503367"/>
            <a:ext cx="4060079" cy="4792513"/>
          </a:xfrm>
          <a:prstGeom prst="rect">
            <a:avLst/>
          </a:prstGeom>
        </p:spPr>
      </p:pic>
    </p:spTree>
    <p:extLst>
      <p:ext uri="{BB962C8B-B14F-4D97-AF65-F5344CB8AC3E}">
        <p14:creationId xmlns:p14="http://schemas.microsoft.com/office/powerpoint/2010/main" val="2189173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r>
              <a:rPr lang="en-US" altLang="ko-KR"/>
              <a:t>Google Health Studies</a:t>
            </a:r>
            <a:endParaRPr lang="ko-KR" altLang="en-US"/>
          </a:p>
        </p:txBody>
      </p:sp>
      <p:sp>
        <p:nvSpPr>
          <p:cNvPr id="27" name="직사각형 26"/>
          <p:cNvSpPr/>
          <p:nvPr/>
        </p:nvSpPr>
        <p:spPr>
          <a:xfrm>
            <a:off x="251520" y="764704"/>
            <a:ext cx="8352928" cy="4832092"/>
          </a:xfrm>
          <a:prstGeom prst="rect">
            <a:avLst/>
          </a:prstGeom>
        </p:spPr>
        <p:txBody>
          <a:bodyPr wrap="square">
            <a:spAutoFit/>
          </a:bodyPr>
          <a:lstStyle/>
          <a:p>
            <a:pPr algn="l" latinLnBrk="1"/>
            <a:r>
              <a:rPr lang="en-US" altLang="ko-KR" sz="1400"/>
              <a:t>Wide Scale Monitoring for Acute Respiratory Infection Using a Mobile-Based Study Platform, </a:t>
            </a:r>
            <a:r>
              <a:rPr lang="en-US" altLang="ko-KR" sz="1400">
                <a:hlinkClick r:id="rId3"/>
              </a:rPr>
              <a:t>https://clinicaltrials.gov/ct2/show/results/NCT04663776</a:t>
            </a:r>
            <a:r>
              <a:rPr lang="en-US" altLang="ko-KR" sz="1400"/>
              <a:t> </a:t>
            </a:r>
          </a:p>
          <a:p>
            <a:pPr marL="285750" indent="-285750" algn="l" latinLnBrk="1">
              <a:buFontTx/>
              <a:buChar char="-"/>
            </a:pPr>
            <a:r>
              <a:rPr lang="en-US" altLang="ko-KR" sz="1400"/>
              <a:t>Sponsor: Boston Children's Hospital</a:t>
            </a:r>
          </a:p>
          <a:p>
            <a:pPr marL="285750" indent="-285750" algn="l" latinLnBrk="1">
              <a:buFontTx/>
              <a:buChar char="-"/>
            </a:pPr>
            <a:r>
              <a:rPr lang="en-US" altLang="ko-KR" sz="1400"/>
              <a:t>Collaborator: Google LLC.</a:t>
            </a:r>
          </a:p>
          <a:p>
            <a:pPr marL="285750" indent="-285750" algn="l" latinLnBrk="1">
              <a:buFontTx/>
              <a:buChar char="-"/>
            </a:pPr>
            <a:r>
              <a:rPr lang="en-US" altLang="ko-KR" sz="1400"/>
              <a:t>Information provided by (Responsible Party): John Brownstein, Boston Children's Hospital</a:t>
            </a:r>
          </a:p>
          <a:p>
            <a:pPr marL="285750" indent="-285750" algn="l" latinLnBrk="1">
              <a:buFontTx/>
              <a:buChar char="-"/>
            </a:pPr>
            <a:endParaRPr lang="en-US" altLang="ko-KR" sz="1400"/>
          </a:p>
          <a:p>
            <a:pPr algn="l" latinLnBrk="1"/>
            <a:r>
              <a:rPr lang="en-US" altLang="ko-KR" sz="1400"/>
              <a:t>Brief Summary:</a:t>
            </a:r>
          </a:p>
          <a:p>
            <a:pPr algn="l" latinLnBrk="1"/>
            <a:r>
              <a:rPr lang="en-US" altLang="ko-KR" sz="1400"/>
              <a:t>This is a prospective observational study using a mobile study platform (app) that is designed for use on Android phones. </a:t>
            </a:r>
          </a:p>
          <a:p>
            <a:pPr marL="285750" indent="-285750" algn="l" latinLnBrk="1">
              <a:buFontTx/>
              <a:buChar char="-"/>
            </a:pPr>
            <a:r>
              <a:rPr lang="en-US" altLang="ko-KR" sz="1400"/>
              <a:t>Study participants will provide baseline demographic and medical information and </a:t>
            </a:r>
            <a:r>
              <a:rPr lang="en-US" altLang="ko-KR" sz="1400">
                <a:solidFill>
                  <a:srgbClr val="FF0000"/>
                </a:solidFill>
              </a:rPr>
              <a:t>report symptoms of respiratory infection on a weekly basis using the app</a:t>
            </a:r>
            <a:r>
              <a:rPr lang="en-US" altLang="ko-KR" sz="1400"/>
              <a:t>. </a:t>
            </a:r>
          </a:p>
          <a:p>
            <a:pPr marL="285750" indent="-285750" algn="l" latinLnBrk="1">
              <a:buFontTx/>
              <a:buChar char="-"/>
            </a:pPr>
            <a:r>
              <a:rPr lang="en-US" altLang="ko-KR" sz="1400"/>
              <a:t>Participants will also report use of prevention techniques on the weekly survey. </a:t>
            </a:r>
          </a:p>
          <a:p>
            <a:pPr marL="285750" indent="-285750" algn="l" latinLnBrk="1">
              <a:buFontTx/>
              <a:buChar char="-"/>
            </a:pPr>
            <a:r>
              <a:rPr lang="en-US" altLang="ko-KR" sz="1400"/>
              <a:t>Mobility data will be collected passively using the sensors on the participant's smartphone, if the participant has granted the proper device permissions. </a:t>
            </a:r>
          </a:p>
          <a:p>
            <a:pPr marL="285750" indent="-285750" algn="l" latinLnBrk="1">
              <a:buFontTx/>
              <a:buChar char="-"/>
            </a:pPr>
            <a:r>
              <a:rPr lang="en-US" altLang="ko-KR" sz="1400">
                <a:solidFill>
                  <a:srgbClr val="FF0000"/>
                </a:solidFill>
              </a:rPr>
              <a:t>The overall goals of the study </a:t>
            </a:r>
            <a:r>
              <a:rPr lang="en-US" altLang="ko-KR" sz="1400"/>
              <a:t>are to track spread of coronavirus-like illness (CLI), inﬂuenza-like illness (ILI) and non-speciﬁc respiratory illness (NSRI) on a near-real time basis and identify speciﬁc behaviors associated with an increased or decreased risk of developing these conditions.</a:t>
            </a:r>
          </a:p>
          <a:p>
            <a:pPr algn="l" latinLnBrk="1"/>
            <a:endParaRPr lang="en-US" altLang="ko-KR" sz="1400"/>
          </a:p>
          <a:p>
            <a:pPr algn="l" latinLnBrk="1"/>
            <a:r>
              <a:rPr lang="en-US" altLang="ko-KR" sz="1400"/>
              <a:t>Study Population</a:t>
            </a:r>
          </a:p>
          <a:p>
            <a:pPr algn="l" latinLnBrk="1"/>
            <a:r>
              <a:rPr lang="en-US" altLang="ko-KR" sz="1400"/>
              <a:t>The study population will be adult Android mobile device users who live within the United States.</a:t>
            </a:r>
          </a:p>
          <a:p>
            <a:pPr algn="l" latinLnBrk="1"/>
            <a:endParaRPr lang="en-US" altLang="ko-KR" sz="1400"/>
          </a:p>
          <a:p>
            <a:pPr algn="l" latinLnBrk="1"/>
            <a:endParaRPr lang="en-US" altLang="ko-KR" sz="1400"/>
          </a:p>
        </p:txBody>
      </p:sp>
    </p:spTree>
    <p:extLst>
      <p:ext uri="{BB962C8B-B14F-4D97-AF65-F5344CB8AC3E}">
        <p14:creationId xmlns:p14="http://schemas.microsoft.com/office/powerpoint/2010/main" val="642630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a:extLst>
              <a:ext uri="{FF2B5EF4-FFF2-40B4-BE49-F238E27FC236}">
                <a16:creationId xmlns:a16="http://schemas.microsoft.com/office/drawing/2014/main" id="{5BE24BAA-AACD-4EE9-BBAE-2B5159633F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92"/>
          <a:stretch/>
        </p:blipFill>
        <p:spPr bwMode="auto">
          <a:xfrm>
            <a:off x="-166" y="-489"/>
            <a:ext cx="916274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그룹 13">
            <a:extLst>
              <a:ext uri="{FF2B5EF4-FFF2-40B4-BE49-F238E27FC236}">
                <a16:creationId xmlns:a16="http://schemas.microsoft.com/office/drawing/2014/main" id="{7F9826C2-AB01-4A03-9587-6C9ABDAA0E3B}"/>
              </a:ext>
            </a:extLst>
          </p:cNvPr>
          <p:cNvGrpSpPr/>
          <p:nvPr/>
        </p:nvGrpSpPr>
        <p:grpSpPr>
          <a:xfrm>
            <a:off x="107504" y="1052736"/>
            <a:ext cx="8712967" cy="2828057"/>
            <a:chOff x="1205615" y="898028"/>
            <a:chExt cx="7083626" cy="2828057"/>
          </a:xfrm>
        </p:grpSpPr>
        <p:sp>
          <p:nvSpPr>
            <p:cNvPr id="15" name="TextBox 14">
              <a:extLst>
                <a:ext uri="{FF2B5EF4-FFF2-40B4-BE49-F238E27FC236}">
                  <a16:creationId xmlns:a16="http://schemas.microsoft.com/office/drawing/2014/main" id="{56FA081D-B53A-4BE8-A13C-C1C80E193C72}"/>
                </a:ext>
              </a:extLst>
            </p:cNvPr>
            <p:cNvSpPr txBox="1"/>
            <p:nvPr/>
          </p:nvSpPr>
          <p:spPr>
            <a:xfrm>
              <a:off x="1205615" y="3418308"/>
              <a:ext cx="7025084" cy="307777"/>
            </a:xfrm>
            <a:prstGeom prst="rect">
              <a:avLst/>
            </a:prstGeom>
            <a:noFill/>
          </p:spPr>
          <p:txBody>
            <a:bodyPr wrap="square" lIns="0" tIns="0" rIns="0" bIns="0" rtlCol="0">
              <a:spAutoFit/>
            </a:bodyPr>
            <a:lstStyle/>
            <a:p>
              <a:pPr algn="ctr"/>
              <a:endParaRPr lang="en-US" altLang="ko-KR" sz="2000" b="1" dirty="0">
                <a:ln>
                  <a:solidFill>
                    <a:srgbClr val="4F81BD">
                      <a:alpha val="0"/>
                    </a:srgbClr>
                  </a:solidFill>
                </a:ln>
                <a:latin typeface="+mj-ea"/>
                <a:ea typeface="+mj-ea"/>
              </a:endParaRPr>
            </a:p>
          </p:txBody>
        </p:sp>
        <p:sp>
          <p:nvSpPr>
            <p:cNvPr id="16" name="TextBox 15">
              <a:extLst>
                <a:ext uri="{FF2B5EF4-FFF2-40B4-BE49-F238E27FC236}">
                  <a16:creationId xmlns:a16="http://schemas.microsoft.com/office/drawing/2014/main" id="{AE8F2680-36AF-4655-8BDB-C6F9F7ACB925}"/>
                </a:ext>
              </a:extLst>
            </p:cNvPr>
            <p:cNvSpPr txBox="1"/>
            <p:nvPr/>
          </p:nvSpPr>
          <p:spPr>
            <a:xfrm>
              <a:off x="1264157" y="898028"/>
              <a:ext cx="7025084" cy="492443"/>
            </a:xfrm>
            <a:prstGeom prst="rect">
              <a:avLst/>
            </a:prstGeom>
            <a:noFill/>
          </p:spPr>
          <p:txBody>
            <a:bodyPr wrap="square" lIns="0" tIns="0" rIns="0" bIns="0" rtlCol="0">
              <a:spAutoFit/>
            </a:bodyPr>
            <a:lstStyle/>
            <a:p>
              <a:pPr algn="ctr" fontAlgn="base"/>
              <a:r>
                <a:rPr lang="en-US" altLang="ko-KR" sz="3200" b="1"/>
                <a:t>MAML with FL</a:t>
              </a:r>
              <a:endParaRPr lang="en-US" altLang="ko-KR" sz="3200" b="1" dirty="0"/>
            </a:p>
          </p:txBody>
        </p:sp>
      </p:grpSp>
    </p:spTree>
    <p:extLst>
      <p:ext uri="{BB962C8B-B14F-4D97-AF65-F5344CB8AC3E}">
        <p14:creationId xmlns:p14="http://schemas.microsoft.com/office/powerpoint/2010/main" val="42784149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sz="2000"/>
              <a:t>Federated Optimization</a:t>
            </a:r>
            <a:endParaRPr lang="ko-KR" altLang="en-US" dirty="0"/>
          </a:p>
        </p:txBody>
      </p:sp>
      <p:sp>
        <p:nvSpPr>
          <p:cNvPr id="27" name="직사각형 26"/>
          <p:cNvSpPr/>
          <p:nvPr/>
        </p:nvSpPr>
        <p:spPr>
          <a:xfrm>
            <a:off x="251520" y="764704"/>
            <a:ext cx="8352928" cy="6124754"/>
          </a:xfrm>
          <a:prstGeom prst="rect">
            <a:avLst/>
          </a:prstGeom>
        </p:spPr>
        <p:txBody>
          <a:bodyPr wrap="square">
            <a:spAutoFit/>
          </a:bodyPr>
          <a:lstStyle/>
          <a:p>
            <a:r>
              <a:rPr lang="en-US" altLang="ko-KR" sz="1400"/>
              <a:t>A Field Guide to Federated Optimization, </a:t>
            </a:r>
            <a:r>
              <a:rPr lang="en-US" altLang="ko-KR" sz="1400">
                <a:hlinkClick r:id="rId3"/>
              </a:rPr>
              <a:t>https://arxiv.org/abs/2107.06917</a:t>
            </a:r>
            <a:endParaRPr lang="en-US" altLang="ko-KR" sz="1400"/>
          </a:p>
          <a:p>
            <a:r>
              <a:rPr lang="en-US" altLang="ko-KR" sz="1400"/>
              <a:t>Advances and Open Problems in Federated Learning, </a:t>
            </a:r>
            <a:r>
              <a:rPr lang="en-US" altLang="ko-KR" sz="1400">
                <a:hlinkClick r:id="rId4"/>
              </a:rPr>
              <a:t>https://arxiv.org/abs/1912.04977</a:t>
            </a:r>
            <a:r>
              <a:rPr lang="en-US" altLang="ko-KR" sz="1400"/>
              <a:t> </a:t>
            </a:r>
          </a:p>
          <a:p>
            <a:endParaRPr lang="en-US" altLang="ko-KR" sz="1400"/>
          </a:p>
          <a:p>
            <a:r>
              <a:rPr lang="en-US" altLang="ko-KR" sz="1400"/>
              <a:t>This paper provides recommendations and guidelines on formulating, designing, evaluating and analyzing federated optimization algorithms through concrete examples and practical implementation, with a focus on conducting effective simulations to infer real-world performance.</a:t>
            </a:r>
          </a:p>
          <a:p>
            <a:endParaRPr lang="en-US" altLang="ko-KR" sz="1400"/>
          </a:p>
          <a:p>
            <a:r>
              <a:rPr lang="en-US" altLang="ko-KR" sz="1400"/>
              <a:t>The goal of this work is not to survey the current literature, </a:t>
            </a:r>
            <a:r>
              <a:rPr lang="en-US" altLang="ko-KR" sz="1400">
                <a:solidFill>
                  <a:srgbClr val="FF0000"/>
                </a:solidFill>
              </a:rPr>
              <a:t>but to inspire researchers and practitioners to design federated learning algorithms that can be used in various practical applications. </a:t>
            </a:r>
          </a:p>
          <a:p>
            <a:endParaRPr lang="en-US" altLang="ko-KR" sz="1400"/>
          </a:p>
          <a:p>
            <a:r>
              <a:rPr lang="en-US" altLang="ko-KR" sz="1400" b="1"/>
              <a:t>Personalization and multi-task learning </a:t>
            </a:r>
          </a:p>
          <a:p>
            <a:r>
              <a:rPr lang="en-US" altLang="ko-KR" sz="1400"/>
              <a:t>In personalization, every client is allowed to have a different model that is adapted to their local</a:t>
            </a:r>
          </a:p>
          <a:p>
            <a:r>
              <a:rPr lang="en-US" altLang="ko-KR" sz="1400"/>
              <a:t>data (i.e., a personalized model). </a:t>
            </a:r>
          </a:p>
          <a:p>
            <a:endParaRPr lang="en-US" altLang="ko-KR" sz="1400"/>
          </a:p>
          <a:p>
            <a:pPr marL="285750" indent="-285750">
              <a:buFontTx/>
              <a:buChar char="-"/>
            </a:pPr>
            <a:r>
              <a:rPr lang="en-US" altLang="ko-KR" sz="1400"/>
              <a:t>One approach to learning a personalized model is to </a:t>
            </a:r>
            <a:r>
              <a:rPr lang="en-US" altLang="ko-KR" sz="1400">
                <a:solidFill>
                  <a:srgbClr val="FF0000"/>
                </a:solidFill>
              </a:rPr>
              <a:t>train a global model and use meta-learning to refine it and obtain personalized models </a:t>
            </a:r>
            <a:r>
              <a:rPr lang="en-US" altLang="ko-KR" sz="1400"/>
              <a:t>[49, 78, 129, 158]. </a:t>
            </a:r>
          </a:p>
          <a:p>
            <a:r>
              <a:rPr lang="en-US" altLang="ko-KR" sz="1400" u="sng"/>
              <a:t>[49] Fei Chen, Mi Luo, Zhenhua Dong, Zhenguo Li, and Xiuqiang He. Federated meta-learning with fast convergence and efficient communication. arXiv preprint arXiv:1802.07876, 2018. </a:t>
            </a:r>
            <a:r>
              <a:rPr lang="en-US" altLang="ko-KR" sz="1400" u="sng">
                <a:solidFill>
                  <a:srgbClr val="00B0F0"/>
                </a:solidFill>
              </a:rPr>
              <a:t>FedMeta</a:t>
            </a:r>
          </a:p>
          <a:p>
            <a:r>
              <a:rPr lang="en-US" altLang="ko-KR" sz="1400" u="sng"/>
              <a:t>[78] Alireza Fallah, Aryan Mokhtari, and Asuman Ozdaglar. Personalized federated learning: A meta-learning approach. In Advances in Neural Information Processing Systems, 2020. </a:t>
            </a:r>
            <a:r>
              <a:rPr lang="en-US" altLang="ko-KR" sz="1400" u="sng">
                <a:solidFill>
                  <a:srgbClr val="00B0F0"/>
                </a:solidFill>
              </a:rPr>
              <a:t>Per-FedAvg</a:t>
            </a:r>
          </a:p>
          <a:p>
            <a:r>
              <a:rPr lang="en-US" altLang="ko-KR" sz="1400" u="sng"/>
              <a:t>[129] Yihan Jiang, Jakub Koneˇcn´y, Keith Rush, and Sreeram Kannan. Improving federated learning personalization via model agnostic meta learning. arXiv preprint arXiv:1909.12488, 2019. </a:t>
            </a:r>
            <a:r>
              <a:rPr lang="en-US" altLang="ko-KR" sz="1400" u="sng">
                <a:solidFill>
                  <a:srgbClr val="00B0F0"/>
                </a:solidFill>
              </a:rPr>
              <a:t>Personalized FedAvg</a:t>
            </a:r>
          </a:p>
          <a:p>
            <a:endParaRPr lang="en-US" altLang="ko-KR" sz="1400"/>
          </a:p>
          <a:p>
            <a:pPr marL="285750" indent="-285750">
              <a:buFontTx/>
              <a:buChar char="-"/>
            </a:pPr>
            <a:r>
              <a:rPr lang="en-US" altLang="ko-KR" sz="1400"/>
              <a:t>Another line of work uses </a:t>
            </a:r>
            <a:r>
              <a:rPr lang="en-US" altLang="ko-KR" sz="1400">
                <a:solidFill>
                  <a:srgbClr val="FF0000"/>
                </a:solidFill>
              </a:rPr>
              <a:t>multi-task learning [70, 77, 101, 164, 232] to regularize local models </a:t>
            </a:r>
            <a:r>
              <a:rPr lang="en-US" altLang="ko-KR" sz="1400"/>
              <a:t>towards the global average or towards some reference point. Section 7.5 provides additional detail and discussion of personalized models.</a:t>
            </a:r>
          </a:p>
        </p:txBody>
      </p:sp>
      <p:sp>
        <p:nvSpPr>
          <p:cNvPr id="4" name="직사각형 3">
            <a:extLst>
              <a:ext uri="{FF2B5EF4-FFF2-40B4-BE49-F238E27FC236}">
                <a16:creationId xmlns:a16="http://schemas.microsoft.com/office/drawing/2014/main" id="{815FA9AC-E147-40D6-AB7A-4CB9C680B9DF}"/>
              </a:ext>
            </a:extLst>
          </p:cNvPr>
          <p:cNvSpPr/>
          <p:nvPr/>
        </p:nvSpPr>
        <p:spPr>
          <a:xfrm>
            <a:off x="179512" y="4437112"/>
            <a:ext cx="8784976" cy="1584176"/>
          </a:xfrm>
          <a:prstGeom prst="rect">
            <a:avLst/>
          </a:prstGeom>
          <a:noFill/>
          <a:ln w="76200">
            <a:solidFill>
              <a:srgbClr val="00B05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7071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sz="2000"/>
              <a:t>Federated Optimization</a:t>
            </a:r>
            <a:endParaRPr lang="ko-KR" altLang="en-US" dirty="0"/>
          </a:p>
        </p:txBody>
      </p:sp>
      <p:sp>
        <p:nvSpPr>
          <p:cNvPr id="27" name="직사각형 26"/>
          <p:cNvSpPr/>
          <p:nvPr/>
        </p:nvSpPr>
        <p:spPr>
          <a:xfrm>
            <a:off x="251520" y="764704"/>
            <a:ext cx="8352928" cy="5693866"/>
          </a:xfrm>
          <a:prstGeom prst="rect">
            <a:avLst/>
          </a:prstGeom>
        </p:spPr>
        <p:txBody>
          <a:bodyPr wrap="square">
            <a:spAutoFit/>
          </a:bodyPr>
          <a:lstStyle/>
          <a:p>
            <a:r>
              <a:rPr lang="en-US" altLang="ko-KR" sz="1400"/>
              <a:t>A Field Guide to Federated Optimization, </a:t>
            </a:r>
            <a:r>
              <a:rPr lang="en-US" altLang="ko-KR" sz="1400">
                <a:hlinkClick r:id="rId3"/>
              </a:rPr>
              <a:t>https://arxiv.org/abs/2107.06917</a:t>
            </a:r>
            <a:endParaRPr lang="en-US" altLang="ko-KR" sz="1400"/>
          </a:p>
          <a:p>
            <a:endParaRPr lang="en-US" altLang="ko-KR" sz="1400"/>
          </a:p>
          <a:p>
            <a:r>
              <a:rPr lang="en-US" altLang="ko-KR" sz="1400"/>
              <a:t>7.5 Personalization </a:t>
            </a:r>
          </a:p>
          <a:p>
            <a:endParaRPr lang="en-US" altLang="ko-KR" sz="1400"/>
          </a:p>
          <a:p>
            <a:r>
              <a:rPr lang="en-US" altLang="ko-KR" sz="1400"/>
              <a:t>The idea that every client gets a good model for its own data not only improves the overall statistical performance, but also potentially improve fairness or robustness of private algorithms [164, 290]. </a:t>
            </a:r>
          </a:p>
          <a:p>
            <a:endParaRPr lang="en-US" altLang="ko-KR" sz="1400"/>
          </a:p>
          <a:p>
            <a:r>
              <a:rPr lang="en-US" altLang="ko-KR" sz="1400"/>
              <a:t>Before discussing the specific personalization algorithms (e.g., multi-task learning, clustering, fine-tuning, and meta-learning), we give two general categories of personalization algorithms: </a:t>
            </a:r>
          </a:p>
          <a:p>
            <a:pPr marL="285750" indent="-285750">
              <a:buFontTx/>
              <a:buChar char="-"/>
            </a:pPr>
            <a:r>
              <a:rPr lang="en-US" altLang="ko-KR" sz="1400">
                <a:solidFill>
                  <a:srgbClr val="FF0000"/>
                </a:solidFill>
              </a:rPr>
              <a:t>Algorithms that require client-side state or identifier (Stateful) </a:t>
            </a:r>
            <a:r>
              <a:rPr lang="en-US" altLang="ko-KR" sz="1400"/>
              <a:t>: A popular technique used in this category is multi-task learning.</a:t>
            </a:r>
          </a:p>
          <a:p>
            <a:pPr marL="285750" indent="-285750">
              <a:buFontTx/>
              <a:buChar char="-"/>
            </a:pPr>
            <a:r>
              <a:rPr lang="en-US" altLang="ko-KR" sz="1400">
                <a:solidFill>
                  <a:srgbClr val="FF0000"/>
                </a:solidFill>
              </a:rPr>
              <a:t>Algorithms that do not require client-side state or identifier (Stateless) </a:t>
            </a:r>
            <a:r>
              <a:rPr lang="en-US" altLang="ko-KR" sz="1400"/>
              <a:t>: A popular technique used in this category is meta-learning.</a:t>
            </a:r>
          </a:p>
          <a:p>
            <a:endParaRPr lang="en-US" altLang="ko-KR" sz="1400"/>
          </a:p>
          <a:p>
            <a:pPr marL="285750" indent="-285750">
              <a:buFontTx/>
              <a:buChar char="-"/>
            </a:pPr>
            <a:r>
              <a:rPr lang="en-US" altLang="ko-KR" sz="1400"/>
              <a:t>In contrast to the first category, algorithms in this category do not require the server to know the client’s identifier; the clients also do not need to carry a state from the previous round to the next round. This makes these algorithms more attractive in the </a:t>
            </a:r>
            <a:r>
              <a:rPr lang="en-US" altLang="ko-KR" sz="1400">
                <a:solidFill>
                  <a:srgbClr val="FF0000"/>
                </a:solidFill>
              </a:rPr>
              <a:t>cross-device setting, where the population size is huge (e.g., millions of devices)</a:t>
            </a:r>
            <a:r>
              <a:rPr lang="en-US" altLang="ko-KR" sz="1400"/>
              <a:t>, only a small number of clients (e.g., a few hundreds) participate in each round, and a device usually participates only once during the entire training process. </a:t>
            </a:r>
          </a:p>
          <a:p>
            <a:pPr marL="285750" indent="-285750">
              <a:buFontTx/>
              <a:buChar char="-"/>
            </a:pPr>
            <a:r>
              <a:rPr lang="en-US" altLang="ko-KR" sz="1400"/>
              <a:t>In the federated setting, </a:t>
            </a:r>
            <a:r>
              <a:rPr lang="en-US" altLang="ko-KR" sz="1400">
                <a:solidFill>
                  <a:srgbClr val="FF0000"/>
                </a:solidFill>
              </a:rPr>
              <a:t>every client can be treated as a different task</a:t>
            </a:r>
            <a:r>
              <a:rPr lang="en-US" altLang="ko-KR" sz="1400"/>
              <a:t>, and the goal is to meta-learn a learning algorithm that can generalize to unseen clients. </a:t>
            </a:r>
          </a:p>
          <a:p>
            <a:pPr marL="285750" indent="-285750">
              <a:buFontTx/>
              <a:buChar char="-"/>
            </a:pPr>
            <a:r>
              <a:rPr lang="en-US" altLang="ko-KR" sz="1400">
                <a:solidFill>
                  <a:srgbClr val="FF0000"/>
                </a:solidFill>
              </a:rPr>
              <a:t>Splitting the entire model into a shared part and a local part </a:t>
            </a:r>
            <a:r>
              <a:rPr lang="en-US" altLang="ko-KR" sz="1400"/>
              <a:t>is another natural approach to personalization</a:t>
            </a:r>
            <a:r>
              <a:rPr lang="en-US" altLang="ko-KR" sz="1400">
                <a:solidFill>
                  <a:srgbClr val="FF0000"/>
                </a:solidFill>
              </a:rPr>
              <a:t>.</a:t>
            </a:r>
          </a:p>
        </p:txBody>
      </p:sp>
    </p:spTree>
    <p:extLst>
      <p:ext uri="{BB962C8B-B14F-4D97-AF65-F5344CB8AC3E}">
        <p14:creationId xmlns:p14="http://schemas.microsoft.com/office/powerpoint/2010/main" val="1381858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a:t>FedMeta</a:t>
            </a:r>
            <a:endParaRPr lang="ko-KR" altLang="en-US" dirty="0"/>
          </a:p>
        </p:txBody>
      </p:sp>
      <p:sp>
        <p:nvSpPr>
          <p:cNvPr id="27" name="직사각형 26"/>
          <p:cNvSpPr/>
          <p:nvPr/>
        </p:nvSpPr>
        <p:spPr>
          <a:xfrm>
            <a:off x="251520" y="764704"/>
            <a:ext cx="8352928" cy="6124754"/>
          </a:xfrm>
          <a:prstGeom prst="rect">
            <a:avLst/>
          </a:prstGeom>
        </p:spPr>
        <p:txBody>
          <a:bodyPr wrap="square">
            <a:spAutoFit/>
          </a:bodyPr>
          <a:lstStyle/>
          <a:p>
            <a:r>
              <a:rPr lang="en-US" altLang="ko-KR" sz="1400"/>
              <a:t>Federated Meta-Learning with Fast Convergence and Efficient Communication, </a:t>
            </a:r>
            <a:r>
              <a:rPr lang="en-US" altLang="ko-KR" sz="1400">
                <a:hlinkClick r:id="rId3"/>
              </a:rPr>
              <a:t>https://arxiv.org/abs/1802.07876</a:t>
            </a:r>
            <a:r>
              <a:rPr lang="en-US" altLang="ko-KR" sz="1400"/>
              <a:t> </a:t>
            </a:r>
          </a:p>
          <a:p>
            <a:endParaRPr lang="en-US" altLang="ko-KR" sz="1400"/>
          </a:p>
          <a:p>
            <a:r>
              <a:rPr lang="en-US" altLang="ko-KR" sz="1400"/>
              <a:t>We show that </a:t>
            </a:r>
            <a:r>
              <a:rPr lang="en-US" altLang="ko-KR" sz="1400">
                <a:solidFill>
                  <a:srgbClr val="FF0000"/>
                </a:solidFill>
              </a:rPr>
              <a:t>meta-learning is a natural choice for federated setting </a:t>
            </a:r>
            <a:r>
              <a:rPr lang="en-US" altLang="ko-KR" sz="1400"/>
              <a:t>and propose a novel federated meta-learning framework named </a:t>
            </a:r>
            <a:r>
              <a:rPr lang="en-US" altLang="ko-KR" sz="1400">
                <a:solidFill>
                  <a:srgbClr val="FF0000"/>
                </a:solidFill>
              </a:rPr>
              <a:t>FedMeta</a:t>
            </a:r>
            <a:r>
              <a:rPr lang="en-US" altLang="ko-KR" sz="1400"/>
              <a:t> that incorporates the meta-learning algorithms with federated learning.</a:t>
            </a:r>
          </a:p>
          <a:p>
            <a:endParaRPr lang="en-US" altLang="ko-KR" sz="1400"/>
          </a:p>
          <a:p>
            <a:r>
              <a:rPr lang="en-US" altLang="ko-KR" sz="1400">
                <a:solidFill>
                  <a:srgbClr val="FF0000"/>
                </a:solidFill>
              </a:rPr>
              <a:t>Initialization based meta-learning algorithms like MAML </a:t>
            </a:r>
            <a:r>
              <a:rPr lang="en-US" altLang="ko-KR" sz="1400"/>
              <a:t>[5] are well known for rapid adaptation and good generalization to new tasks, which makes it particularly well-suited for federated setting where the </a:t>
            </a:r>
            <a:r>
              <a:rPr lang="en-US" altLang="ko-KR" sz="1400">
                <a:solidFill>
                  <a:srgbClr val="FF0000"/>
                </a:solidFill>
              </a:rPr>
              <a:t>decentralized training data is non-IID and highly personalized</a:t>
            </a:r>
            <a:r>
              <a:rPr lang="en-US" altLang="ko-KR" sz="1400"/>
              <a:t>. </a:t>
            </a:r>
          </a:p>
          <a:p>
            <a:endParaRPr lang="en-US" altLang="ko-KR" sz="1400"/>
          </a:p>
          <a:p>
            <a:r>
              <a:rPr lang="en-US" altLang="ko-KR" sz="1400">
                <a:solidFill>
                  <a:srgbClr val="FF0000"/>
                </a:solidFill>
              </a:rPr>
              <a:t>Our work bridges the meta-learning methodology and federated learning. </a:t>
            </a:r>
            <a:endParaRPr lang="en-US" altLang="ko-KR" sz="1400"/>
          </a:p>
          <a:p>
            <a:r>
              <a:rPr lang="en-US" altLang="ko-KR" sz="1400"/>
              <a:t>In meta-learning, a parameterized algorithm (or meta-learner) is slowly learned from a large number of tasks through a meta-training process, where a specific model is fast trained by the algorithm in each task.</a:t>
            </a:r>
          </a:p>
          <a:p>
            <a:pPr marL="285750" indent="-285750">
              <a:buFontTx/>
              <a:buChar char="-"/>
            </a:pPr>
            <a:r>
              <a:rPr lang="en-US" altLang="ko-KR" sz="1400"/>
              <a:t>A task typically consists of a support set and a query set that are disjoint from each other. A task-specific model is trained on the support set and then tested on the query set, and the test results are used to update the algorithm. </a:t>
            </a:r>
          </a:p>
          <a:p>
            <a:r>
              <a:rPr lang="en-US" altLang="ko-KR" sz="1400"/>
              <a:t>By contrast, in federated meta-learning, </a:t>
            </a:r>
            <a:r>
              <a:rPr lang="en-US" altLang="ko-KR" sz="1400">
                <a:solidFill>
                  <a:srgbClr val="FF0000"/>
                </a:solidFill>
              </a:rPr>
              <a:t>an algorithm is maintained on the server</a:t>
            </a:r>
            <a:r>
              <a:rPr lang="en-US" altLang="ko-KR" sz="1400"/>
              <a:t>, and is distributed to the clients for model training. </a:t>
            </a:r>
          </a:p>
          <a:p>
            <a:pPr marL="285750" indent="-285750">
              <a:buFontTx/>
              <a:buChar char="-"/>
            </a:pPr>
            <a:r>
              <a:rPr lang="en-US" altLang="ko-KR" sz="1400"/>
              <a:t>In each episode of meta-training, a batch of sampled clients receives the parameters of the algorithm and performs model training. Test results on the query set are then uploaded to the server for algorithm update. </a:t>
            </a:r>
          </a:p>
          <a:p>
            <a:pPr marL="285750" indent="-285750">
              <a:buFontTx/>
              <a:buChar char="-"/>
            </a:pPr>
            <a:endParaRPr lang="en-US" altLang="ko-KR" sz="1400"/>
          </a:p>
          <a:p>
            <a:r>
              <a:rPr lang="en-US" altLang="ko-KR" sz="1400"/>
              <a:t>we apply FedMeta to an industrial </a:t>
            </a:r>
            <a:r>
              <a:rPr lang="en-US" altLang="ko-KR" sz="1400">
                <a:solidFill>
                  <a:srgbClr val="FF0000"/>
                </a:solidFill>
              </a:rPr>
              <a:t>recommendation task where each client has highly personalized records</a:t>
            </a:r>
            <a:r>
              <a:rPr lang="en-US" altLang="ko-KR" sz="1400"/>
              <a:t>, and experimentally show that meta-learning algorithms achieve higher accuracies for recommendation tasks than federated or stand-alone recommendation approaches.</a:t>
            </a:r>
          </a:p>
        </p:txBody>
      </p:sp>
    </p:spTree>
    <p:extLst>
      <p:ext uri="{BB962C8B-B14F-4D97-AF65-F5344CB8AC3E}">
        <p14:creationId xmlns:p14="http://schemas.microsoft.com/office/powerpoint/2010/main" val="3645896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a:t>FedMeta</a:t>
            </a:r>
            <a:endParaRPr lang="ko-KR" altLang="en-US" dirty="0"/>
          </a:p>
        </p:txBody>
      </p:sp>
      <p:sp>
        <p:nvSpPr>
          <p:cNvPr id="27" name="직사각형 26"/>
          <p:cNvSpPr/>
          <p:nvPr/>
        </p:nvSpPr>
        <p:spPr>
          <a:xfrm>
            <a:off x="251520" y="764704"/>
            <a:ext cx="8352928" cy="5909310"/>
          </a:xfrm>
          <a:prstGeom prst="rect">
            <a:avLst/>
          </a:prstGeom>
        </p:spPr>
        <p:txBody>
          <a:bodyPr wrap="square">
            <a:spAutoFit/>
          </a:bodyPr>
          <a:lstStyle/>
          <a:p>
            <a:r>
              <a:rPr lang="en-US" altLang="ko-KR" sz="1400"/>
              <a:t>Federated Meta-Learning with Fast Convergence and Efficient Communication, </a:t>
            </a:r>
            <a:r>
              <a:rPr lang="en-US" altLang="ko-KR" sz="1400">
                <a:hlinkClick r:id="rId3"/>
              </a:rPr>
              <a:t>https://arxiv.org/abs/1802.07876</a:t>
            </a:r>
            <a:r>
              <a:rPr lang="en-US" altLang="ko-KR" sz="1400"/>
              <a:t> </a:t>
            </a:r>
          </a:p>
          <a:p>
            <a:endParaRPr lang="en-US" altLang="ko-KR" sz="1400"/>
          </a:p>
          <a:p>
            <a:r>
              <a:rPr lang="en-US" altLang="ko-KR" sz="1400"/>
              <a:t>2 Related Work </a:t>
            </a:r>
          </a:p>
          <a:p>
            <a:endParaRPr lang="en-US" altLang="ko-KR" sz="1400"/>
          </a:p>
          <a:p>
            <a:r>
              <a:rPr lang="en-US" altLang="ko-KR" sz="1400" b="1"/>
              <a:t>Initialization Based Meta-Learning. </a:t>
            </a:r>
            <a:r>
              <a:rPr lang="en-US" altLang="ko-KR" sz="1400"/>
              <a:t>In meta-learning, the goal is to learn a model on a collection of tasks, such that it can solve new tasks with only a small number of samples [4]. As one promising direction to meta-learning, initialization based methods has recently demonstrated effectiveness by </a:t>
            </a:r>
            <a:r>
              <a:rPr lang="en-US" altLang="ko-KR" sz="1400">
                <a:solidFill>
                  <a:srgbClr val="FF0000"/>
                </a:solidFill>
              </a:rPr>
              <a:t>“learning to fine-tune”</a:t>
            </a:r>
            <a:r>
              <a:rPr lang="en-US" altLang="ko-KR" sz="1400"/>
              <a:t>. </a:t>
            </a:r>
          </a:p>
          <a:p>
            <a:pPr marL="285750" indent="-285750">
              <a:buFontTx/>
              <a:buChar char="-"/>
            </a:pPr>
            <a:r>
              <a:rPr lang="en-US" altLang="ko-KR" sz="1400"/>
              <a:t>Another approach aims to learn a good model initialization [5, 12, 17, 16], such that the model has maximal performance on a new task with limited samples after a small number of gradient descents. All of the work mentioned above only explore the setting where the tasks have a unified form (e.g., 5-way 5-shot for image classification). </a:t>
            </a:r>
          </a:p>
          <a:p>
            <a:pPr marL="285750" indent="-285750">
              <a:buFontTx/>
              <a:buChar char="-"/>
            </a:pPr>
            <a:r>
              <a:rPr lang="en-US" altLang="ko-KR" sz="1400"/>
              <a:t>In this work, we fill this gap by studying </a:t>
            </a:r>
            <a:r>
              <a:rPr lang="en-US" altLang="ko-KR" sz="1400">
                <a:solidFill>
                  <a:srgbClr val="FF0000"/>
                </a:solidFill>
              </a:rPr>
              <a:t>meta-learning algorithms on real-world federated datasets. </a:t>
            </a:r>
            <a:r>
              <a:rPr lang="en-US" altLang="ko-KR" sz="1400"/>
              <a:t>We focus our attention on model initialization methods where the algorithms are model- and task-agnostic and can be deployed out of the box, as the tasks and models in the federated setting vary. To the best of our knowledge, our proposed framework is </a:t>
            </a:r>
            <a:r>
              <a:rPr lang="en-US" altLang="ko-KR" sz="1400">
                <a:solidFill>
                  <a:srgbClr val="FF0000"/>
                </a:solidFill>
              </a:rPr>
              <a:t>the first to explore the federated setting from the meta-learning perspective.</a:t>
            </a:r>
          </a:p>
          <a:p>
            <a:pPr marL="285750" indent="-285750">
              <a:buFontTx/>
              <a:buChar char="-"/>
            </a:pPr>
            <a:endParaRPr lang="en-US" altLang="ko-KR" sz="1400">
              <a:solidFill>
                <a:srgbClr val="FF0000"/>
              </a:solidFill>
            </a:endParaRPr>
          </a:p>
          <a:p>
            <a:r>
              <a:rPr lang="en-US" altLang="ko-KR" sz="1400" b="1"/>
              <a:t>Federated Learning. </a:t>
            </a:r>
            <a:endParaRPr lang="en-US" altLang="ko-KR" sz="1400"/>
          </a:p>
          <a:p>
            <a:pPr marL="285750" indent="-285750">
              <a:buFontTx/>
              <a:buChar char="-"/>
            </a:pPr>
            <a:r>
              <a:rPr lang="en-US" altLang="ko-KR" sz="1400"/>
              <a:t>Similar to [23], the </a:t>
            </a:r>
            <a:r>
              <a:rPr lang="en-US" altLang="ko-KR" sz="1400">
                <a:solidFill>
                  <a:srgbClr val="FF0000"/>
                </a:solidFill>
              </a:rPr>
              <a:t>federated meta-learning framework proposed by us treats each client as a task.</a:t>
            </a:r>
            <a:r>
              <a:rPr lang="en-US" altLang="ko-KR" sz="1400"/>
              <a:t> </a:t>
            </a:r>
            <a:r>
              <a:rPr lang="en-US" altLang="ko-KR" sz="1400">
                <a:solidFill>
                  <a:srgbClr val="FF0000"/>
                </a:solidFill>
              </a:rPr>
              <a:t>Instead of training a global model that ingests all tasks, we aim to train a well-initialized model that can achieve rapid adaptation to new tasks. </a:t>
            </a:r>
          </a:p>
          <a:p>
            <a:pPr marL="285750" indent="-285750">
              <a:buFontTx/>
              <a:buChar char="-"/>
            </a:pPr>
            <a:r>
              <a:rPr lang="en-US" altLang="ko-KR" sz="1400"/>
              <a:t>The intuition behind meta-learning algorithms is to extract and propagate internal transferable representations of prior tasks. </a:t>
            </a:r>
            <a:r>
              <a:rPr lang="en-US" altLang="ko-KR" sz="1400">
                <a:solidFill>
                  <a:srgbClr val="FF0000"/>
                </a:solidFill>
              </a:rPr>
              <a:t>As a result, they can prevent overfitting and improve generalization on new tasks, which shows the potential in handling the statistical and systematic challenges of federated setting</a:t>
            </a:r>
            <a:r>
              <a:rPr lang="en-US" altLang="ko-KR" sz="1400"/>
              <a:t>.</a:t>
            </a:r>
            <a:endParaRPr lang="en-US" altLang="ko-KR" sz="1400">
              <a:solidFill>
                <a:srgbClr val="FF0000"/>
              </a:solidFill>
            </a:endParaRPr>
          </a:p>
        </p:txBody>
      </p:sp>
    </p:spTree>
    <p:extLst>
      <p:ext uri="{BB962C8B-B14F-4D97-AF65-F5344CB8AC3E}">
        <p14:creationId xmlns:p14="http://schemas.microsoft.com/office/powerpoint/2010/main" val="3019601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a:t>FedMeta</a:t>
            </a:r>
            <a:endParaRPr lang="ko-KR" altLang="en-US" dirty="0"/>
          </a:p>
        </p:txBody>
      </p:sp>
      <p:sp>
        <p:nvSpPr>
          <p:cNvPr id="27" name="직사각형 26"/>
          <p:cNvSpPr/>
          <p:nvPr/>
        </p:nvSpPr>
        <p:spPr>
          <a:xfrm>
            <a:off x="251520" y="764704"/>
            <a:ext cx="8352928" cy="954107"/>
          </a:xfrm>
          <a:prstGeom prst="rect">
            <a:avLst/>
          </a:prstGeom>
        </p:spPr>
        <p:txBody>
          <a:bodyPr wrap="square">
            <a:spAutoFit/>
          </a:bodyPr>
          <a:lstStyle/>
          <a:p>
            <a:r>
              <a:rPr lang="en-US" altLang="ko-KR" sz="1400"/>
              <a:t>Federated Meta-Learning with Fast Convergence and Efficient Communication, </a:t>
            </a:r>
            <a:r>
              <a:rPr lang="en-US" altLang="ko-KR" sz="1400">
                <a:hlinkClick r:id="rId3"/>
              </a:rPr>
              <a:t>https://arxiv.org/abs/1802.07876</a:t>
            </a:r>
            <a:r>
              <a:rPr lang="en-US" altLang="ko-KR" sz="1400"/>
              <a:t> </a:t>
            </a:r>
          </a:p>
          <a:p>
            <a:endParaRPr lang="en-US" altLang="ko-KR" sz="1400"/>
          </a:p>
          <a:p>
            <a:endParaRPr lang="en-US" altLang="ko-KR" sz="1400"/>
          </a:p>
        </p:txBody>
      </p:sp>
      <p:pic>
        <p:nvPicPr>
          <p:cNvPr id="4" name="그림 3">
            <a:extLst>
              <a:ext uri="{FF2B5EF4-FFF2-40B4-BE49-F238E27FC236}">
                <a16:creationId xmlns:a16="http://schemas.microsoft.com/office/drawing/2014/main" id="{E3022285-286D-4C65-B039-DD1236EC3AF6}"/>
              </a:ext>
            </a:extLst>
          </p:cNvPr>
          <p:cNvPicPr>
            <a:picLocks noChangeAspect="1"/>
          </p:cNvPicPr>
          <p:nvPr/>
        </p:nvPicPr>
        <p:blipFill>
          <a:blip r:embed="rId4"/>
          <a:stretch>
            <a:fillRect/>
          </a:stretch>
        </p:blipFill>
        <p:spPr>
          <a:xfrm>
            <a:off x="395536" y="1416492"/>
            <a:ext cx="4437640" cy="4892827"/>
          </a:xfrm>
          <a:prstGeom prst="rect">
            <a:avLst/>
          </a:prstGeom>
        </p:spPr>
      </p:pic>
      <p:sp>
        <p:nvSpPr>
          <p:cNvPr id="6" name="직사각형 5">
            <a:extLst>
              <a:ext uri="{FF2B5EF4-FFF2-40B4-BE49-F238E27FC236}">
                <a16:creationId xmlns:a16="http://schemas.microsoft.com/office/drawing/2014/main" id="{099028AA-07EA-4B0C-A9FB-B0327130A28B}"/>
              </a:ext>
            </a:extLst>
          </p:cNvPr>
          <p:cNvSpPr/>
          <p:nvPr/>
        </p:nvSpPr>
        <p:spPr>
          <a:xfrm>
            <a:off x="755576" y="2566760"/>
            <a:ext cx="4149608" cy="15823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8503550E-D2C8-4CB4-80F4-CF05D6E35D11}"/>
              </a:ext>
            </a:extLst>
          </p:cNvPr>
          <p:cNvSpPr/>
          <p:nvPr/>
        </p:nvSpPr>
        <p:spPr>
          <a:xfrm>
            <a:off x="879697" y="3068960"/>
            <a:ext cx="2108127" cy="21602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B0F0"/>
              </a:solidFill>
            </a:endParaRPr>
          </a:p>
        </p:txBody>
      </p:sp>
      <p:sp>
        <p:nvSpPr>
          <p:cNvPr id="8" name="TextBox 7">
            <a:extLst>
              <a:ext uri="{FF2B5EF4-FFF2-40B4-BE49-F238E27FC236}">
                <a16:creationId xmlns:a16="http://schemas.microsoft.com/office/drawing/2014/main" id="{761C12DE-019C-4F8E-B391-68C0F086CD02}"/>
              </a:ext>
            </a:extLst>
          </p:cNvPr>
          <p:cNvSpPr txBox="1"/>
          <p:nvPr/>
        </p:nvSpPr>
        <p:spPr>
          <a:xfrm>
            <a:off x="5004048" y="1416492"/>
            <a:ext cx="3771272" cy="5047536"/>
          </a:xfrm>
          <a:prstGeom prst="rect">
            <a:avLst/>
          </a:prstGeom>
          <a:noFill/>
        </p:spPr>
        <p:txBody>
          <a:bodyPr wrap="square">
            <a:spAutoFit/>
          </a:bodyPr>
          <a:lstStyle/>
          <a:p>
            <a:r>
              <a:rPr lang="en-US" altLang="ko-KR" sz="1400"/>
              <a:t>The algorithm Aϕ is in general parameterized, where its parameter ϕ is updated in the meta-training process using a collection of tasks. </a:t>
            </a:r>
          </a:p>
          <a:p>
            <a:endParaRPr lang="en-US" altLang="ko-KR" sz="1400"/>
          </a:p>
          <a:p>
            <a:pPr marL="171450" indent="-171450">
              <a:buFontTx/>
              <a:buChar char="-"/>
            </a:pPr>
            <a:r>
              <a:rPr lang="en-US" altLang="ko-KR" sz="1400"/>
              <a:t>Line 13: A task T in meta-training consists of a support set DT S = {(xi , yi)} |DT S | i=1 and a query set DT Q = {(x 0 i , y0 i )} |DT Q| i=1 , both of which contain labeled data points. </a:t>
            </a:r>
          </a:p>
          <a:p>
            <a:pPr marL="171450" indent="-171450">
              <a:buFontTx/>
              <a:buChar char="-"/>
            </a:pPr>
            <a:r>
              <a:rPr lang="en-US" altLang="ko-KR" sz="1400"/>
              <a:t>Line 14-15: The algorithm A trains a model f on the </a:t>
            </a:r>
            <a:r>
              <a:rPr lang="en-US" altLang="ko-KR" sz="1400">
                <a:solidFill>
                  <a:srgbClr val="FF0000"/>
                </a:solidFill>
              </a:rPr>
              <a:t>support set </a:t>
            </a:r>
            <a:r>
              <a:rPr lang="en-US" altLang="ko-KR" sz="1400"/>
              <a:t>DT S and outputs parameter θT , which we call </a:t>
            </a:r>
            <a:r>
              <a:rPr lang="en-US" altLang="ko-KR" sz="1400">
                <a:solidFill>
                  <a:schemeClr val="bg1"/>
                </a:solidFill>
                <a:highlight>
                  <a:srgbClr val="0000FF"/>
                </a:highlight>
              </a:rPr>
              <a:t>inner update</a:t>
            </a:r>
            <a:r>
              <a:rPr lang="en-US" altLang="ko-KR" sz="1400">
                <a:solidFill>
                  <a:schemeClr val="bg1"/>
                </a:solidFill>
              </a:rPr>
              <a:t>.</a:t>
            </a:r>
            <a:r>
              <a:rPr lang="en-US" altLang="ko-KR" sz="1400">
                <a:solidFill>
                  <a:schemeClr val="bg1"/>
                </a:solidFill>
                <a:highlight>
                  <a:srgbClr val="FF0000"/>
                </a:highlight>
              </a:rPr>
              <a:t> </a:t>
            </a:r>
          </a:p>
          <a:p>
            <a:pPr marL="171450" indent="-171450">
              <a:buFontTx/>
              <a:buChar char="-"/>
            </a:pPr>
            <a:r>
              <a:rPr lang="en-US" altLang="ko-KR" sz="1400"/>
              <a:t>Line 16-17: The model fθT is then evaluated on the </a:t>
            </a:r>
            <a:r>
              <a:rPr lang="en-US" altLang="ko-KR" sz="1400">
                <a:solidFill>
                  <a:srgbClr val="FF0000"/>
                </a:solidFill>
              </a:rPr>
              <a:t>query set </a:t>
            </a:r>
            <a:r>
              <a:rPr lang="en-US" altLang="ko-KR" sz="1400"/>
              <a:t>DT Q, and some test loss LDT Q (θT ) is computed to reflect the training ability of Aϕ. </a:t>
            </a:r>
          </a:p>
          <a:p>
            <a:pPr marL="171450" indent="-171450">
              <a:buFontTx/>
              <a:buChar char="-"/>
            </a:pPr>
            <a:r>
              <a:rPr lang="en-US" altLang="ko-KR" sz="1400"/>
              <a:t>Line 9: Finally, Aϕ is updated to minimize the test loss, which we call </a:t>
            </a:r>
            <a:r>
              <a:rPr lang="en-US" altLang="ko-KR" sz="1400">
                <a:solidFill>
                  <a:schemeClr val="bg1"/>
                </a:solidFill>
                <a:highlight>
                  <a:srgbClr val="FF0000"/>
                </a:highlight>
              </a:rPr>
              <a:t>outer update</a:t>
            </a:r>
            <a:r>
              <a:rPr lang="en-US" altLang="ko-KR" sz="1400"/>
              <a:t>. </a:t>
            </a:r>
          </a:p>
          <a:p>
            <a:pPr marL="171450" indent="-171450">
              <a:buFontTx/>
              <a:buChar char="-"/>
            </a:pPr>
            <a:r>
              <a:rPr lang="en-US" altLang="ko-KR" sz="1400"/>
              <a:t>Note that the </a:t>
            </a:r>
            <a:r>
              <a:rPr lang="en-US" altLang="ko-KR" sz="1400">
                <a:solidFill>
                  <a:srgbClr val="FF0000"/>
                </a:solidFill>
              </a:rPr>
              <a:t>support and query sets are disjoint </a:t>
            </a:r>
            <a:r>
              <a:rPr lang="en-US" altLang="ko-KR" sz="1400"/>
              <a:t>to maximize the generalization ability of Aϕ.</a:t>
            </a:r>
          </a:p>
        </p:txBody>
      </p:sp>
      <p:sp>
        <p:nvSpPr>
          <p:cNvPr id="9" name="직사각형 8">
            <a:extLst>
              <a:ext uri="{FF2B5EF4-FFF2-40B4-BE49-F238E27FC236}">
                <a16:creationId xmlns:a16="http://schemas.microsoft.com/office/drawing/2014/main" id="{8CFC27BE-78FD-4E0E-B515-F66999B23296}"/>
              </a:ext>
            </a:extLst>
          </p:cNvPr>
          <p:cNvSpPr/>
          <p:nvPr/>
        </p:nvSpPr>
        <p:spPr>
          <a:xfrm>
            <a:off x="611560" y="4648146"/>
            <a:ext cx="2088232" cy="158231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B0F0"/>
              </a:solidFill>
            </a:endParaRPr>
          </a:p>
        </p:txBody>
      </p:sp>
    </p:spTree>
    <p:extLst>
      <p:ext uri="{BB962C8B-B14F-4D97-AF65-F5344CB8AC3E}">
        <p14:creationId xmlns:p14="http://schemas.microsoft.com/office/powerpoint/2010/main" val="19490965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65240" y="288010"/>
            <a:ext cx="8617926" cy="400047"/>
          </a:xfrm>
        </p:spPr>
        <p:txBody>
          <a:bodyPr/>
          <a:lstStyle/>
          <a:p>
            <a:pPr lvl="0"/>
            <a:r>
              <a:rPr lang="en-US" altLang="ko-KR"/>
              <a:t>FedMeta</a:t>
            </a:r>
            <a:endParaRPr lang="ko-KR" altLang="en-US" dirty="0"/>
          </a:p>
        </p:txBody>
      </p:sp>
      <p:sp>
        <p:nvSpPr>
          <p:cNvPr id="27" name="직사각형 26"/>
          <p:cNvSpPr/>
          <p:nvPr/>
        </p:nvSpPr>
        <p:spPr>
          <a:xfrm>
            <a:off x="251520" y="764704"/>
            <a:ext cx="8352928" cy="4616648"/>
          </a:xfrm>
          <a:prstGeom prst="rect">
            <a:avLst/>
          </a:prstGeom>
        </p:spPr>
        <p:txBody>
          <a:bodyPr wrap="square">
            <a:spAutoFit/>
          </a:bodyPr>
          <a:lstStyle/>
          <a:p>
            <a:r>
              <a:rPr lang="en-US" altLang="ko-KR" sz="1400"/>
              <a:t>Federated Meta-Learning with Fast Convergence and Efficient Communication, </a:t>
            </a:r>
            <a:r>
              <a:rPr lang="en-US" altLang="ko-KR" sz="1400">
                <a:hlinkClick r:id="rId3"/>
              </a:rPr>
              <a:t>https://arxiv.org/abs/1802.07876</a:t>
            </a:r>
            <a:r>
              <a:rPr lang="en-US" altLang="ko-KR" sz="1400"/>
              <a:t> </a:t>
            </a:r>
          </a:p>
          <a:p>
            <a:endParaRPr lang="en-US" altLang="ko-KR" sz="1400"/>
          </a:p>
          <a:p>
            <a:r>
              <a:rPr lang="en-US" altLang="ko-KR" sz="1400"/>
              <a:t>We incorporate meta-learning into the federated learning framework. The goal is to collaboratively meta-train an algorithm using data distributed among clients.</a:t>
            </a:r>
            <a:endParaRPr lang="en-US" altLang="ko-KR" sz="1400">
              <a:solidFill>
                <a:srgbClr val="FF0000"/>
              </a:solidFill>
            </a:endParaRPr>
          </a:p>
          <a:p>
            <a:pPr marL="285750" indent="-285750">
              <a:buFontTx/>
              <a:buChar char="-"/>
            </a:pPr>
            <a:r>
              <a:rPr lang="en-US" altLang="ko-KR" sz="1400"/>
              <a:t>Taking MAML as a running example, we aim to train an initialization for the model by using all clients’ data together. </a:t>
            </a:r>
          </a:p>
          <a:p>
            <a:pPr marL="285750" indent="-285750">
              <a:buFontTx/>
              <a:buChar char="-"/>
            </a:pPr>
            <a:r>
              <a:rPr lang="en-US" altLang="ko-KR" sz="1400"/>
              <a:t>Recall that MAML contains two levels of optimization: the </a:t>
            </a:r>
            <a:r>
              <a:rPr lang="en-US" altLang="ko-KR" sz="1400">
                <a:solidFill>
                  <a:srgbClr val="FF0000"/>
                </a:solidFill>
              </a:rPr>
              <a:t>inner loop to train task-specific models</a:t>
            </a:r>
            <a:r>
              <a:rPr lang="en-US" altLang="ko-KR" sz="1400"/>
              <a:t> using the maintained initialization, and </a:t>
            </a:r>
            <a:r>
              <a:rPr lang="en-US" altLang="ko-KR" sz="1400">
                <a:solidFill>
                  <a:srgbClr val="FF0000"/>
                </a:solidFill>
              </a:rPr>
              <a:t>the outer loop to update the initialization </a:t>
            </a:r>
            <a:r>
              <a:rPr lang="en-US" altLang="ko-KR" sz="1400"/>
              <a:t>with the tasks’ test loss. </a:t>
            </a:r>
          </a:p>
          <a:p>
            <a:pPr marL="285750" indent="-285750">
              <a:buFontTx/>
              <a:buChar char="-"/>
            </a:pPr>
            <a:r>
              <a:rPr lang="en-US" altLang="ko-KR" sz="1400"/>
              <a:t>In the federated setting, each client u retrieves the initialization θ from the server, trains the model using a support set Du S of data on device, and </a:t>
            </a:r>
            <a:r>
              <a:rPr lang="en-US" altLang="ko-KR" sz="1400">
                <a:solidFill>
                  <a:srgbClr val="FF0000"/>
                </a:solidFill>
              </a:rPr>
              <a:t>sends test loss LDu Q (θ) on a separate query set Du Q to the server. </a:t>
            </a:r>
          </a:p>
          <a:p>
            <a:pPr marL="285750" indent="-285750">
              <a:buFontTx/>
              <a:buChar char="-"/>
            </a:pPr>
            <a:r>
              <a:rPr lang="en-US" altLang="ko-KR" sz="1400"/>
              <a:t>The server maintains the initialization, and updates it by collecting test losses from a mini batch of clients. The transmitted information in this process consists of the model parameter initialization (from server to clients) and test loss (from clients to server), and no data is required to be collected to the server. </a:t>
            </a:r>
          </a:p>
          <a:p>
            <a:pPr marL="285750" indent="-285750">
              <a:buFontTx/>
              <a:buChar char="-"/>
            </a:pPr>
            <a:r>
              <a:rPr lang="en-US" altLang="ko-KR" sz="1400"/>
              <a:t>The algorithm is maintained in the AlgorithmUpdate procedure. In each round of update, the server calls ModelTrainingMAML or ModelTrainingMeta-SGD on a set of sampled clients to gather test losses. To deploy the model on client u after meta-training, the initialization θ is updated using the training set of u, and the obtained θu is used to make predictions. </a:t>
            </a:r>
            <a:endParaRPr lang="en-US" altLang="ko-KR" sz="1400">
              <a:solidFill>
                <a:srgbClr val="FF0000"/>
              </a:solidFill>
            </a:endParaRPr>
          </a:p>
        </p:txBody>
      </p:sp>
    </p:spTree>
    <p:extLst>
      <p:ext uri="{BB962C8B-B14F-4D97-AF65-F5344CB8AC3E}">
        <p14:creationId xmlns:p14="http://schemas.microsoft.com/office/powerpoint/2010/main" val="2663484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2627784" y="6021288"/>
            <a:ext cx="6255382" cy="461665"/>
          </a:xfrm>
          <a:prstGeom prst="rect">
            <a:avLst/>
          </a:prstGeom>
        </p:spPr>
        <p:txBody>
          <a:bodyPr wrap="square">
            <a:spAutoFit/>
          </a:bodyPr>
          <a:lstStyle/>
          <a:p>
            <a:pPr fontAlgn="base"/>
            <a:r>
              <a:rPr lang="ko-KR" altLang="en-US" sz="1200" dirty="0"/>
              <a:t>인공지능 기술청사진 </a:t>
            </a:r>
            <a:r>
              <a:rPr lang="en-US" altLang="ko-KR" sz="1200" dirty="0"/>
              <a:t>2030 2</a:t>
            </a:r>
            <a:r>
              <a:rPr lang="ko-KR" altLang="en-US" sz="1200" dirty="0"/>
              <a:t>차년도 보고서</a:t>
            </a:r>
            <a:r>
              <a:rPr lang="en-US" altLang="ko-KR" sz="1200" dirty="0"/>
              <a:t>, </a:t>
            </a:r>
            <a:endParaRPr lang="ko-KR" altLang="en-US" sz="1200" dirty="0"/>
          </a:p>
          <a:p>
            <a:pPr fontAlgn="base"/>
            <a:r>
              <a:rPr lang="en-US" altLang="ko-KR" sz="1200" dirty="0">
                <a:hlinkClick r:id="rId3"/>
              </a:rPr>
              <a:t>https://www.iitp.kr/kr/1/knowledge/openReference/view.it?ArticleIdx=5248&amp;count=true</a:t>
            </a:r>
            <a:r>
              <a:rPr lang="en-US" altLang="ko-KR" sz="1200" dirty="0"/>
              <a:t>  </a:t>
            </a:r>
            <a:endParaRPr lang="ko-KR" altLang="en-US" sz="1200" dirty="0"/>
          </a:p>
        </p:txBody>
      </p:sp>
      <p:sp>
        <p:nvSpPr>
          <p:cNvPr id="8" name="내용 개체 틀 1"/>
          <p:cNvSpPr>
            <a:spLocks noGrp="1"/>
          </p:cNvSpPr>
          <p:nvPr>
            <p:ph idx="1"/>
          </p:nvPr>
        </p:nvSpPr>
        <p:spPr>
          <a:xfrm>
            <a:off x="252000" y="288010"/>
            <a:ext cx="8617926" cy="400047"/>
          </a:xfrm>
        </p:spPr>
        <p:txBody>
          <a:bodyPr/>
          <a:lstStyle/>
          <a:p>
            <a:r>
              <a:rPr lang="ko-KR" altLang="en-US" dirty="0"/>
              <a:t>연합학습 개요 </a:t>
            </a:r>
            <a:r>
              <a:rPr lang="en-US" altLang="ko-KR" dirty="0"/>
              <a:t>: Cross-silo</a:t>
            </a:r>
            <a:r>
              <a:rPr lang="ko-KR" altLang="en-US" dirty="0"/>
              <a:t> </a:t>
            </a:r>
            <a:r>
              <a:rPr lang="en-US" altLang="ko-KR" dirty="0"/>
              <a:t>vs. Cross-device</a:t>
            </a:r>
            <a:r>
              <a:rPr lang="ko-KR" altLang="en-US" dirty="0"/>
              <a:t> </a:t>
            </a:r>
          </a:p>
        </p:txBody>
      </p:sp>
      <p:sp>
        <p:nvSpPr>
          <p:cNvPr id="7"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1" name="그림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945690"/>
            <a:ext cx="4176464" cy="2562600"/>
          </a:xfrm>
          <a:prstGeom prst="rect">
            <a:avLst/>
          </a:prstGeom>
        </p:spPr>
      </p:pic>
      <p:pic>
        <p:nvPicPr>
          <p:cNvPr id="12" name="그림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024" y="836713"/>
            <a:ext cx="4052240" cy="2485241"/>
          </a:xfrm>
          <a:prstGeom prst="rect">
            <a:avLst/>
          </a:prstGeom>
        </p:spPr>
      </p:pic>
      <p:sp>
        <p:nvSpPr>
          <p:cNvPr id="13" name="직사각형 12"/>
          <p:cNvSpPr/>
          <p:nvPr/>
        </p:nvSpPr>
        <p:spPr>
          <a:xfrm>
            <a:off x="300464" y="3772005"/>
            <a:ext cx="3911496" cy="1384995"/>
          </a:xfrm>
          <a:prstGeom prst="rect">
            <a:avLst/>
          </a:prstGeom>
        </p:spPr>
        <p:txBody>
          <a:bodyPr wrap="square">
            <a:spAutoFit/>
          </a:bodyPr>
          <a:lstStyle/>
          <a:p>
            <a:pPr fontAlgn="ctr" latinLnBrk="0"/>
            <a:r>
              <a:rPr lang="ko-KR" altLang="en-US" sz="1200" b="1" dirty="0" err="1">
                <a:solidFill>
                  <a:srgbClr val="0000FF"/>
                </a:solidFill>
              </a:rPr>
              <a:t>사일로</a:t>
            </a:r>
            <a:r>
              <a:rPr lang="en-US" altLang="ko-KR" sz="1200" b="1" dirty="0">
                <a:solidFill>
                  <a:srgbClr val="0000FF"/>
                </a:solidFill>
              </a:rPr>
              <a:t>-</a:t>
            </a:r>
            <a:r>
              <a:rPr lang="ko-KR" altLang="en-US" sz="1200" b="1" dirty="0">
                <a:solidFill>
                  <a:srgbClr val="0000FF"/>
                </a:solidFill>
              </a:rPr>
              <a:t>교차 연합학습 </a:t>
            </a:r>
            <a:r>
              <a:rPr lang="en-US" altLang="ko-KR" sz="1200" b="1" dirty="0">
                <a:solidFill>
                  <a:srgbClr val="0000FF"/>
                </a:solidFill>
              </a:rPr>
              <a:t>(Cross-silo FL) : </a:t>
            </a:r>
            <a:endParaRPr lang="en-US" altLang="ko-KR" sz="1200" dirty="0">
              <a:solidFill>
                <a:srgbClr val="0000FF"/>
              </a:solidFill>
            </a:endParaRPr>
          </a:p>
          <a:p>
            <a:pPr marL="171450" indent="-171450" fontAlgn="ctr" latinLnBrk="0">
              <a:buFont typeface="Wingdings" panose="05000000000000000000" pitchFamily="2" charset="2"/>
              <a:buChar char="§"/>
            </a:pPr>
            <a:r>
              <a:rPr lang="ko-KR" altLang="en-US" sz="1200" dirty="0">
                <a:solidFill>
                  <a:srgbClr val="0000FF"/>
                </a:solidFill>
              </a:rPr>
              <a:t>서로 다른 기관 </a:t>
            </a:r>
            <a:r>
              <a:rPr lang="en-US" altLang="ko-KR" sz="1200" dirty="0">
                <a:solidFill>
                  <a:srgbClr val="0000FF"/>
                </a:solidFill>
              </a:rPr>
              <a:t>(</a:t>
            </a:r>
            <a:r>
              <a:rPr lang="ko-KR" altLang="en-US" sz="1200" dirty="0">
                <a:solidFill>
                  <a:srgbClr val="0000FF"/>
                </a:solidFill>
              </a:rPr>
              <a:t>의료 혹은 금융</a:t>
            </a:r>
            <a:r>
              <a:rPr lang="en-US" altLang="ko-KR" sz="1200" dirty="0">
                <a:solidFill>
                  <a:srgbClr val="0000FF"/>
                </a:solidFill>
              </a:rPr>
              <a:t>) </a:t>
            </a:r>
            <a:r>
              <a:rPr lang="ko-KR" altLang="en-US" sz="1200" dirty="0">
                <a:solidFill>
                  <a:srgbClr val="0000FF"/>
                </a:solidFill>
              </a:rPr>
              <a:t>혹은 지리적으로 분산되어 있는 데이터센터들이</a:t>
            </a:r>
            <a:r>
              <a:rPr lang="en-US" altLang="ko-KR" sz="1200" dirty="0">
                <a:solidFill>
                  <a:srgbClr val="0000FF"/>
                </a:solidFill>
              </a:rPr>
              <a:t>, </a:t>
            </a:r>
            <a:r>
              <a:rPr lang="ko-KR" altLang="en-US" sz="1200" dirty="0">
                <a:solidFill>
                  <a:srgbClr val="0000FF"/>
                </a:solidFill>
              </a:rPr>
              <a:t>각자의 </a:t>
            </a:r>
            <a:r>
              <a:rPr lang="ko-KR" altLang="en-US" sz="1200" dirty="0" err="1">
                <a:solidFill>
                  <a:srgbClr val="0000FF"/>
                </a:solidFill>
              </a:rPr>
              <a:t>사일로</a:t>
            </a:r>
            <a:r>
              <a:rPr lang="ko-KR" altLang="en-US" sz="1200" dirty="0">
                <a:solidFill>
                  <a:srgbClr val="0000FF"/>
                </a:solidFill>
              </a:rPr>
              <a:t> 데이터를 학습 </a:t>
            </a:r>
            <a:r>
              <a:rPr lang="en-US" altLang="ko-KR" sz="1200" dirty="0">
                <a:solidFill>
                  <a:srgbClr val="0000FF"/>
                </a:solidFill>
              </a:rPr>
              <a:t>: 2 - 100 clients</a:t>
            </a:r>
          </a:p>
          <a:p>
            <a:pPr marL="171450" indent="-171450" fontAlgn="ctr" latinLnBrk="0">
              <a:buFont typeface="Wingdings" panose="05000000000000000000" pitchFamily="2" charset="2"/>
              <a:buChar char="§"/>
            </a:pPr>
            <a:r>
              <a:rPr lang="ko-KR" altLang="en-US" sz="1200" dirty="0">
                <a:solidFill>
                  <a:srgbClr val="0000FF"/>
                </a:solidFill>
              </a:rPr>
              <a:t>데이터</a:t>
            </a:r>
            <a:r>
              <a:rPr lang="en-US" altLang="ko-KR" sz="1200" dirty="0">
                <a:solidFill>
                  <a:srgbClr val="0000FF"/>
                </a:solidFill>
              </a:rPr>
              <a:t>/</a:t>
            </a:r>
            <a:r>
              <a:rPr lang="ko-KR" altLang="en-US" sz="1200" dirty="0">
                <a:solidFill>
                  <a:srgbClr val="0000FF"/>
                </a:solidFill>
              </a:rPr>
              <a:t>통계적 이질성</a:t>
            </a:r>
            <a:r>
              <a:rPr lang="en-US" altLang="ko-KR" sz="1200" dirty="0">
                <a:solidFill>
                  <a:srgbClr val="0000FF"/>
                </a:solidFill>
              </a:rPr>
              <a:t>, </a:t>
            </a:r>
            <a:r>
              <a:rPr lang="ko-KR" altLang="en-US" sz="1200" dirty="0">
                <a:solidFill>
                  <a:srgbClr val="0000FF"/>
                </a:solidFill>
              </a:rPr>
              <a:t>디바이스</a:t>
            </a:r>
            <a:r>
              <a:rPr lang="en-US" altLang="ko-KR" sz="1200" dirty="0">
                <a:solidFill>
                  <a:srgbClr val="0000FF"/>
                </a:solidFill>
              </a:rPr>
              <a:t>/</a:t>
            </a:r>
            <a:r>
              <a:rPr lang="ko-KR" altLang="en-US" sz="1200" dirty="0">
                <a:solidFill>
                  <a:srgbClr val="0000FF"/>
                </a:solidFill>
              </a:rPr>
              <a:t>시스템적 이질성 문제 小 </a:t>
            </a:r>
          </a:p>
          <a:p>
            <a:pPr marL="171450" indent="-171450" fontAlgn="ctr" latinLnBrk="0">
              <a:buFont typeface="Wingdings" panose="05000000000000000000" pitchFamily="2" charset="2"/>
              <a:buChar char="§"/>
            </a:pPr>
            <a:r>
              <a:rPr lang="ko-KR" altLang="en-US" sz="1200" dirty="0">
                <a:solidFill>
                  <a:srgbClr val="0000FF"/>
                </a:solidFill>
              </a:rPr>
              <a:t>모든 클라이언트가 항상 가용</a:t>
            </a:r>
            <a:endParaRPr lang="en-US" altLang="ko-KR" sz="1200" dirty="0">
              <a:solidFill>
                <a:srgbClr val="0000FF"/>
              </a:solidFill>
            </a:endParaRPr>
          </a:p>
        </p:txBody>
      </p:sp>
      <p:sp>
        <p:nvSpPr>
          <p:cNvPr id="16" name="직사각형 15"/>
          <p:cNvSpPr/>
          <p:nvPr/>
        </p:nvSpPr>
        <p:spPr>
          <a:xfrm>
            <a:off x="4858396" y="3763824"/>
            <a:ext cx="3911496" cy="1569660"/>
          </a:xfrm>
          <a:prstGeom prst="rect">
            <a:avLst/>
          </a:prstGeom>
        </p:spPr>
        <p:txBody>
          <a:bodyPr wrap="square">
            <a:spAutoFit/>
          </a:bodyPr>
          <a:lstStyle/>
          <a:p>
            <a:pPr fontAlgn="ctr"/>
            <a:r>
              <a:rPr lang="ko-KR" altLang="en-US" sz="1200" b="1" dirty="0">
                <a:solidFill>
                  <a:srgbClr val="FF0000"/>
                </a:solidFill>
              </a:rPr>
              <a:t>디바이스</a:t>
            </a:r>
            <a:r>
              <a:rPr lang="en-US" altLang="ko-KR" sz="1200" b="1" dirty="0">
                <a:solidFill>
                  <a:srgbClr val="FF0000"/>
                </a:solidFill>
              </a:rPr>
              <a:t>-</a:t>
            </a:r>
            <a:r>
              <a:rPr lang="ko-KR" altLang="en-US" sz="1200" b="1" dirty="0">
                <a:solidFill>
                  <a:srgbClr val="FF0000"/>
                </a:solidFill>
              </a:rPr>
              <a:t>교차 연합학습 </a:t>
            </a:r>
            <a:r>
              <a:rPr lang="en-US" altLang="ko-KR" sz="1200" b="1" dirty="0">
                <a:solidFill>
                  <a:srgbClr val="FF0000"/>
                </a:solidFill>
              </a:rPr>
              <a:t>(Cross-device FL) : </a:t>
            </a:r>
            <a:endParaRPr lang="en-US" altLang="ko-KR" sz="1200" dirty="0">
              <a:solidFill>
                <a:srgbClr val="FF0000"/>
              </a:solidFill>
            </a:endParaRPr>
          </a:p>
          <a:p>
            <a:pPr marL="171450" indent="-171450" fontAlgn="ctr">
              <a:buFont typeface="Wingdings" panose="05000000000000000000" pitchFamily="2" charset="2"/>
              <a:buChar char="§"/>
            </a:pPr>
            <a:r>
              <a:rPr lang="ko-KR" altLang="en-US" sz="1200" dirty="0">
                <a:solidFill>
                  <a:srgbClr val="FF0000"/>
                </a:solidFill>
              </a:rPr>
              <a:t>사용자의 개인 디바이스</a:t>
            </a:r>
            <a:r>
              <a:rPr lang="en-US" altLang="ko-KR" sz="1200" dirty="0">
                <a:solidFill>
                  <a:srgbClr val="FF0000"/>
                </a:solidFill>
              </a:rPr>
              <a:t> (</a:t>
            </a:r>
            <a:r>
              <a:rPr lang="ko-KR" altLang="en-US" sz="1200" dirty="0">
                <a:solidFill>
                  <a:srgbClr val="FF0000"/>
                </a:solidFill>
              </a:rPr>
              <a:t>휴대폰</a:t>
            </a:r>
            <a:r>
              <a:rPr lang="en-US" altLang="ko-KR" sz="1200" dirty="0">
                <a:solidFill>
                  <a:srgbClr val="FF0000"/>
                </a:solidFill>
              </a:rPr>
              <a:t>, IoT)</a:t>
            </a:r>
            <a:r>
              <a:rPr lang="ko-KR" altLang="en-US" sz="1200" dirty="0">
                <a:solidFill>
                  <a:srgbClr val="FF0000"/>
                </a:solidFill>
              </a:rPr>
              <a:t> 가 개인 데이터를 학습 </a:t>
            </a:r>
            <a:r>
              <a:rPr lang="en-US" altLang="ko-KR" sz="1200" dirty="0">
                <a:solidFill>
                  <a:srgbClr val="FF0000"/>
                </a:solidFill>
              </a:rPr>
              <a:t>: Massive # of clients</a:t>
            </a:r>
          </a:p>
          <a:p>
            <a:pPr marL="171450" indent="-171450" fontAlgn="ctr">
              <a:buFont typeface="Wingdings" panose="05000000000000000000" pitchFamily="2" charset="2"/>
              <a:buChar char="§"/>
            </a:pPr>
            <a:r>
              <a:rPr lang="ko-KR" altLang="en-US" sz="1200" dirty="0">
                <a:solidFill>
                  <a:srgbClr val="FF0000"/>
                </a:solidFill>
              </a:rPr>
              <a:t>데이터</a:t>
            </a:r>
            <a:r>
              <a:rPr lang="en-US" altLang="ko-KR" sz="1200" dirty="0">
                <a:solidFill>
                  <a:srgbClr val="FF0000"/>
                </a:solidFill>
              </a:rPr>
              <a:t>/</a:t>
            </a:r>
            <a:r>
              <a:rPr lang="ko-KR" altLang="en-US" sz="1200" dirty="0">
                <a:solidFill>
                  <a:srgbClr val="FF0000"/>
                </a:solidFill>
              </a:rPr>
              <a:t>통계적 이질성</a:t>
            </a:r>
            <a:r>
              <a:rPr lang="en-US" altLang="ko-KR" sz="1200" dirty="0">
                <a:solidFill>
                  <a:srgbClr val="FF0000"/>
                </a:solidFill>
              </a:rPr>
              <a:t>, </a:t>
            </a:r>
            <a:r>
              <a:rPr lang="ko-KR" altLang="en-US" sz="1200" dirty="0">
                <a:solidFill>
                  <a:srgbClr val="FF0000"/>
                </a:solidFill>
              </a:rPr>
              <a:t>디바이스</a:t>
            </a:r>
            <a:r>
              <a:rPr lang="en-US" altLang="ko-KR" sz="1200" dirty="0">
                <a:solidFill>
                  <a:srgbClr val="FF0000"/>
                </a:solidFill>
              </a:rPr>
              <a:t>/</a:t>
            </a:r>
            <a:r>
              <a:rPr lang="ko-KR" altLang="en-US" sz="1200" dirty="0">
                <a:solidFill>
                  <a:srgbClr val="FF0000"/>
                </a:solidFill>
              </a:rPr>
              <a:t>시스템적 이질성 문제 大</a:t>
            </a:r>
            <a:endParaRPr lang="en-US" altLang="ko-KR" sz="1200" dirty="0">
              <a:solidFill>
                <a:srgbClr val="FF0000"/>
              </a:solidFill>
            </a:endParaRPr>
          </a:p>
          <a:p>
            <a:pPr marL="171450" indent="-171450" fontAlgn="ctr">
              <a:buFont typeface="Wingdings" panose="05000000000000000000" pitchFamily="2" charset="2"/>
              <a:buChar char="§"/>
            </a:pPr>
            <a:r>
              <a:rPr lang="ko-KR" altLang="en-US" sz="1200" dirty="0">
                <a:solidFill>
                  <a:srgbClr val="FF0000"/>
                </a:solidFill>
              </a:rPr>
              <a:t>일정 시간에</a:t>
            </a:r>
            <a:r>
              <a:rPr lang="en-US" altLang="ko-KR" sz="1200" dirty="0">
                <a:solidFill>
                  <a:srgbClr val="FF0000"/>
                </a:solidFill>
              </a:rPr>
              <a:t> </a:t>
            </a:r>
            <a:r>
              <a:rPr lang="ko-KR" altLang="en-US" sz="1200" dirty="0">
                <a:solidFill>
                  <a:srgbClr val="FF0000"/>
                </a:solidFill>
              </a:rPr>
              <a:t>일부 클라이언트만 가용하고</a:t>
            </a:r>
            <a:r>
              <a:rPr lang="en-US" altLang="ko-KR" sz="1200" dirty="0">
                <a:solidFill>
                  <a:srgbClr val="FF0000"/>
                </a:solidFill>
              </a:rPr>
              <a:t>, straggler effect </a:t>
            </a:r>
            <a:r>
              <a:rPr lang="ko-KR" altLang="en-US" sz="1200" dirty="0">
                <a:solidFill>
                  <a:srgbClr val="FF0000"/>
                </a:solidFill>
              </a:rPr>
              <a:t>대응 필요</a:t>
            </a:r>
            <a:r>
              <a:rPr lang="en-US" altLang="ko-KR" sz="1200" dirty="0">
                <a:solidFill>
                  <a:srgbClr val="FF0000"/>
                </a:solidFill>
              </a:rPr>
              <a:t> </a:t>
            </a:r>
          </a:p>
          <a:p>
            <a:pPr marL="171450" indent="-171450" fontAlgn="ctr">
              <a:buFont typeface="Wingdings" panose="05000000000000000000" pitchFamily="2" charset="2"/>
              <a:buChar char="§"/>
            </a:pPr>
            <a:endParaRPr lang="ko-KR" altLang="en-US" sz="1200" dirty="0"/>
          </a:p>
        </p:txBody>
      </p:sp>
      <p:sp>
        <p:nvSpPr>
          <p:cNvPr id="17" name="직사각형 16"/>
          <p:cNvSpPr/>
          <p:nvPr/>
        </p:nvSpPr>
        <p:spPr>
          <a:xfrm>
            <a:off x="4788024" y="764704"/>
            <a:ext cx="4176464" cy="43922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5" name="직사각형 14"/>
          <p:cNvSpPr/>
          <p:nvPr/>
        </p:nvSpPr>
        <p:spPr>
          <a:xfrm>
            <a:off x="300464" y="5329803"/>
            <a:ext cx="8539800" cy="830997"/>
          </a:xfrm>
          <a:prstGeom prst="rect">
            <a:avLst/>
          </a:prstGeom>
        </p:spPr>
        <p:txBody>
          <a:bodyPr wrap="square">
            <a:spAutoFit/>
          </a:bodyPr>
          <a:lstStyle/>
          <a:p>
            <a:pPr fontAlgn="base"/>
            <a:r>
              <a:rPr lang="ko-KR" altLang="en-US" sz="1200" dirty="0"/>
              <a:t>* </a:t>
            </a:r>
            <a:r>
              <a:rPr lang="ko-KR" altLang="en-US" sz="1200" b="1" dirty="0">
                <a:solidFill>
                  <a:srgbClr val="FF0000"/>
                </a:solidFill>
              </a:rPr>
              <a:t>통계적 이질성</a:t>
            </a:r>
            <a:r>
              <a:rPr lang="en-US" altLang="ko-KR" sz="1200" dirty="0"/>
              <a:t>: </a:t>
            </a:r>
            <a:r>
              <a:rPr lang="ko-KR" altLang="en-US" sz="1200" dirty="0"/>
              <a:t>다수의 다양한 사용자</a:t>
            </a:r>
            <a:r>
              <a:rPr lang="en-US" altLang="ko-KR" sz="1200" dirty="0"/>
              <a:t>/</a:t>
            </a:r>
            <a:r>
              <a:rPr lang="ko-KR" altLang="en-US" sz="1200" dirty="0"/>
              <a:t>디바이스</a:t>
            </a:r>
            <a:r>
              <a:rPr lang="en-US" altLang="ko-KR" sz="1200" dirty="0"/>
              <a:t>, </a:t>
            </a:r>
            <a:r>
              <a:rPr lang="ko-KR" altLang="en-US" sz="1200" dirty="0"/>
              <a:t>동적 환경 및 시공간으로부터 수집된 데이터는 </a:t>
            </a:r>
            <a:r>
              <a:rPr lang="ko-KR" altLang="en-US" sz="1200" u="sng" dirty="0"/>
              <a:t>독립동일분포</a:t>
            </a:r>
            <a:r>
              <a:rPr lang="en-US" altLang="ko-KR" sz="1200" u="sng" dirty="0"/>
              <a:t>(</a:t>
            </a:r>
            <a:r>
              <a:rPr lang="en-US" altLang="ko-KR" sz="1200" u="sng" dirty="0" err="1"/>
              <a:t>iid</a:t>
            </a:r>
            <a:r>
              <a:rPr lang="en-US" altLang="ko-KR" sz="1200" u="sng" dirty="0"/>
              <a:t>: independent identically distributed) </a:t>
            </a:r>
            <a:r>
              <a:rPr lang="ko-KR" altLang="en-US" sz="1200" u="sng" dirty="0"/>
              <a:t>조건을 만족하지 못하고 </a:t>
            </a:r>
            <a:r>
              <a:rPr lang="ko-KR" altLang="en-US" sz="1200" u="sng" dirty="0" err="1"/>
              <a:t>비균일</a:t>
            </a:r>
            <a:r>
              <a:rPr lang="en-US" altLang="ko-KR" sz="1200" u="sng" dirty="0"/>
              <a:t>/</a:t>
            </a:r>
            <a:r>
              <a:rPr lang="ko-KR" altLang="en-US" sz="1200" u="sng" dirty="0"/>
              <a:t>불균형</a:t>
            </a:r>
            <a:r>
              <a:rPr lang="ko-KR" altLang="en-US" sz="1200" dirty="0"/>
              <a:t>의 특성을 지님</a:t>
            </a:r>
          </a:p>
          <a:p>
            <a:pPr fontAlgn="base"/>
            <a:r>
              <a:rPr lang="ko-KR" altLang="en-US" sz="1200" dirty="0"/>
              <a:t>** </a:t>
            </a:r>
            <a:r>
              <a:rPr lang="ko-KR" altLang="en-US" sz="1200" b="1" dirty="0">
                <a:solidFill>
                  <a:srgbClr val="FF0000"/>
                </a:solidFill>
              </a:rPr>
              <a:t>시스템적 이질성</a:t>
            </a:r>
            <a:r>
              <a:rPr lang="en-US" altLang="ko-KR" sz="1200" dirty="0"/>
              <a:t>: </a:t>
            </a:r>
            <a:r>
              <a:rPr lang="ko-KR" altLang="en-US" sz="1200" dirty="0"/>
              <a:t>연합학습에 참여</a:t>
            </a:r>
            <a:r>
              <a:rPr lang="en-US" altLang="ko-KR" sz="1200" dirty="0"/>
              <a:t>/</a:t>
            </a:r>
            <a:r>
              <a:rPr lang="ko-KR" altLang="en-US" sz="1200" dirty="0"/>
              <a:t>기여하는 </a:t>
            </a:r>
            <a:r>
              <a:rPr lang="ko-KR" altLang="en-US" sz="1200" u="sng" dirty="0"/>
              <a:t>디바이스의 성능과 기능 및 네트워크 환경이 다양</a:t>
            </a:r>
            <a:r>
              <a:rPr lang="ko-KR" altLang="en-US" sz="1200" dirty="0"/>
              <a:t>하고</a:t>
            </a:r>
            <a:r>
              <a:rPr lang="en-US" altLang="ko-KR" sz="1200" dirty="0"/>
              <a:t>, </a:t>
            </a:r>
            <a:r>
              <a:rPr lang="ko-KR" altLang="en-US" sz="1200" dirty="0"/>
              <a:t>디바이스의 추가</a:t>
            </a:r>
            <a:r>
              <a:rPr lang="en-US" altLang="ko-KR" sz="1200" dirty="0"/>
              <a:t>, </a:t>
            </a:r>
            <a:r>
              <a:rPr lang="ko-KR" altLang="en-US" sz="1200" dirty="0"/>
              <a:t>변동이 지속적으로 발생</a:t>
            </a:r>
          </a:p>
        </p:txBody>
      </p:sp>
      <p:sp>
        <p:nvSpPr>
          <p:cNvPr id="20" name="직사각형 19"/>
          <p:cNvSpPr/>
          <p:nvPr/>
        </p:nvSpPr>
        <p:spPr>
          <a:xfrm>
            <a:off x="251520" y="764896"/>
            <a:ext cx="4176464" cy="439229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647869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내용 개체 틀 1"/>
          <p:cNvSpPr>
            <a:spLocks noGrp="1"/>
          </p:cNvSpPr>
          <p:nvPr>
            <p:ph idx="1"/>
          </p:nvPr>
        </p:nvSpPr>
        <p:spPr>
          <a:xfrm>
            <a:off x="252000" y="288010"/>
            <a:ext cx="8617926" cy="400047"/>
          </a:xfrm>
        </p:spPr>
        <p:txBody>
          <a:bodyPr/>
          <a:lstStyle/>
          <a:p>
            <a:r>
              <a:rPr lang="ko-KR" altLang="en-US" dirty="0"/>
              <a:t>연합학습 개요</a:t>
            </a:r>
          </a:p>
        </p:txBody>
      </p:sp>
      <p:sp>
        <p:nvSpPr>
          <p:cNvPr id="7"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3" name="그림 2">
            <a:extLst>
              <a:ext uri="{FF2B5EF4-FFF2-40B4-BE49-F238E27FC236}">
                <a16:creationId xmlns:a16="http://schemas.microsoft.com/office/drawing/2014/main" id="{FC4ECD03-98CD-A6EF-27B6-D2E8BF059B36}"/>
              </a:ext>
            </a:extLst>
          </p:cNvPr>
          <p:cNvPicPr>
            <a:picLocks noChangeAspect="1"/>
          </p:cNvPicPr>
          <p:nvPr/>
        </p:nvPicPr>
        <p:blipFill>
          <a:blip r:embed="rId3"/>
          <a:stretch>
            <a:fillRect/>
          </a:stretch>
        </p:blipFill>
        <p:spPr>
          <a:xfrm>
            <a:off x="107504" y="963313"/>
            <a:ext cx="4451497" cy="1912620"/>
          </a:xfrm>
          <a:prstGeom prst="rect">
            <a:avLst/>
          </a:prstGeom>
        </p:spPr>
      </p:pic>
      <p:pic>
        <p:nvPicPr>
          <p:cNvPr id="5" name="그림 4">
            <a:extLst>
              <a:ext uri="{FF2B5EF4-FFF2-40B4-BE49-F238E27FC236}">
                <a16:creationId xmlns:a16="http://schemas.microsoft.com/office/drawing/2014/main" id="{9415557A-A447-EFA4-BDEB-FB2074A53038}"/>
              </a:ext>
            </a:extLst>
          </p:cNvPr>
          <p:cNvPicPr>
            <a:picLocks noChangeAspect="1"/>
          </p:cNvPicPr>
          <p:nvPr/>
        </p:nvPicPr>
        <p:blipFill>
          <a:blip r:embed="rId4"/>
          <a:stretch>
            <a:fillRect/>
          </a:stretch>
        </p:blipFill>
        <p:spPr>
          <a:xfrm>
            <a:off x="4662367" y="878631"/>
            <a:ext cx="4457096" cy="2469321"/>
          </a:xfrm>
          <a:prstGeom prst="rect">
            <a:avLst/>
          </a:prstGeom>
        </p:spPr>
      </p:pic>
      <p:pic>
        <p:nvPicPr>
          <p:cNvPr id="10" name="그림 9">
            <a:extLst>
              <a:ext uri="{FF2B5EF4-FFF2-40B4-BE49-F238E27FC236}">
                <a16:creationId xmlns:a16="http://schemas.microsoft.com/office/drawing/2014/main" id="{CAAF3E9F-D4D8-CF77-A503-D35766F3BF1B}"/>
              </a:ext>
            </a:extLst>
          </p:cNvPr>
          <p:cNvPicPr>
            <a:picLocks noChangeAspect="1"/>
          </p:cNvPicPr>
          <p:nvPr/>
        </p:nvPicPr>
        <p:blipFill>
          <a:blip r:embed="rId5"/>
          <a:stretch>
            <a:fillRect/>
          </a:stretch>
        </p:blipFill>
        <p:spPr>
          <a:xfrm>
            <a:off x="107504" y="3501008"/>
            <a:ext cx="4451499" cy="2491719"/>
          </a:xfrm>
          <a:prstGeom prst="rect">
            <a:avLst/>
          </a:prstGeom>
        </p:spPr>
      </p:pic>
      <p:pic>
        <p:nvPicPr>
          <p:cNvPr id="18" name="그림 17">
            <a:extLst>
              <a:ext uri="{FF2B5EF4-FFF2-40B4-BE49-F238E27FC236}">
                <a16:creationId xmlns:a16="http://schemas.microsoft.com/office/drawing/2014/main" id="{E188F5B1-7C8C-1F03-A2A6-1FB32500F1DD}"/>
              </a:ext>
            </a:extLst>
          </p:cNvPr>
          <p:cNvPicPr>
            <a:picLocks noChangeAspect="1"/>
          </p:cNvPicPr>
          <p:nvPr/>
        </p:nvPicPr>
        <p:blipFill>
          <a:blip r:embed="rId6"/>
          <a:stretch>
            <a:fillRect/>
          </a:stretch>
        </p:blipFill>
        <p:spPr>
          <a:xfrm>
            <a:off x="4638318" y="3501009"/>
            <a:ext cx="4451498" cy="2480520"/>
          </a:xfrm>
          <a:prstGeom prst="rect">
            <a:avLst/>
          </a:prstGeom>
        </p:spPr>
      </p:pic>
      <p:sp>
        <p:nvSpPr>
          <p:cNvPr id="21" name="TextBox 20">
            <a:extLst>
              <a:ext uri="{FF2B5EF4-FFF2-40B4-BE49-F238E27FC236}">
                <a16:creationId xmlns:a16="http://schemas.microsoft.com/office/drawing/2014/main" id="{14B9C68B-1D75-30B9-2F73-FA85697DA72B}"/>
              </a:ext>
            </a:extLst>
          </p:cNvPr>
          <p:cNvSpPr txBox="1"/>
          <p:nvPr/>
        </p:nvSpPr>
        <p:spPr>
          <a:xfrm>
            <a:off x="2879784" y="6176337"/>
            <a:ext cx="6264216" cy="276999"/>
          </a:xfrm>
          <a:prstGeom prst="rect">
            <a:avLst/>
          </a:prstGeom>
          <a:noFill/>
        </p:spPr>
        <p:txBody>
          <a:bodyPr wrap="square">
            <a:spAutoFit/>
          </a:bodyPr>
          <a:lstStyle/>
          <a:p>
            <a:r>
              <a:rPr lang="en-US" altLang="ko-KR" sz="1200" b="0" i="0" dirty="0">
                <a:solidFill>
                  <a:srgbClr val="24292F"/>
                </a:solidFill>
                <a:effectLst/>
                <a:latin typeface="+mn-ea"/>
              </a:rPr>
              <a:t>Federated Learning </a:t>
            </a:r>
            <a:r>
              <a:rPr lang="en-US" altLang="ko-KR" sz="1200" b="0" i="0" dirty="0" err="1">
                <a:solidFill>
                  <a:srgbClr val="24292F"/>
                </a:solidFill>
                <a:effectLst/>
                <a:latin typeface="+mn-ea"/>
              </a:rPr>
              <a:t>Tutorial@NeurIPS</a:t>
            </a:r>
            <a:r>
              <a:rPr lang="en-US" altLang="ko-KR" sz="1200" b="0" i="0" dirty="0">
                <a:solidFill>
                  <a:srgbClr val="24292F"/>
                </a:solidFill>
                <a:effectLst/>
                <a:latin typeface="+mn-ea"/>
              </a:rPr>
              <a:t> 2020, </a:t>
            </a:r>
            <a:r>
              <a:rPr lang="en-US" altLang="ko-KR" sz="1200" b="0" i="0" u="none" strike="noStrike" dirty="0">
                <a:effectLst/>
                <a:latin typeface="+mn-ea"/>
                <a:hlinkClick r:id="rId7"/>
              </a:rPr>
              <a:t>https://sites.google.com/view/fl-tutorial/</a:t>
            </a:r>
            <a:endParaRPr lang="ko-KR" altLang="en-US" sz="1200" dirty="0">
              <a:latin typeface="+mn-ea"/>
            </a:endParaRPr>
          </a:p>
        </p:txBody>
      </p:sp>
    </p:spTree>
    <p:extLst>
      <p:ext uri="{BB962C8B-B14F-4D97-AF65-F5344CB8AC3E}">
        <p14:creationId xmlns:p14="http://schemas.microsoft.com/office/powerpoint/2010/main" val="145447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내용 개체 틀 1"/>
          <p:cNvSpPr>
            <a:spLocks noGrp="1"/>
          </p:cNvSpPr>
          <p:nvPr>
            <p:ph idx="1"/>
          </p:nvPr>
        </p:nvSpPr>
        <p:spPr>
          <a:xfrm>
            <a:off x="252000" y="288010"/>
            <a:ext cx="8617926" cy="400047"/>
          </a:xfrm>
        </p:spPr>
        <p:txBody>
          <a:bodyPr/>
          <a:lstStyle/>
          <a:p>
            <a:r>
              <a:rPr lang="ko-KR" altLang="en-US" dirty="0"/>
              <a:t>연합학습 개요</a:t>
            </a:r>
          </a:p>
        </p:txBody>
      </p:sp>
      <p:sp>
        <p:nvSpPr>
          <p:cNvPr id="7"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4" name="그림 3">
            <a:extLst>
              <a:ext uri="{FF2B5EF4-FFF2-40B4-BE49-F238E27FC236}">
                <a16:creationId xmlns:a16="http://schemas.microsoft.com/office/drawing/2014/main" id="{C39CCDDC-57F7-6745-AD46-03ED92E8A6D0}"/>
              </a:ext>
            </a:extLst>
          </p:cNvPr>
          <p:cNvPicPr>
            <a:picLocks noChangeAspect="1"/>
          </p:cNvPicPr>
          <p:nvPr/>
        </p:nvPicPr>
        <p:blipFill>
          <a:blip r:embed="rId3"/>
          <a:stretch>
            <a:fillRect/>
          </a:stretch>
        </p:blipFill>
        <p:spPr>
          <a:xfrm>
            <a:off x="223878" y="792577"/>
            <a:ext cx="4268303" cy="2218003"/>
          </a:xfrm>
          <a:prstGeom prst="rect">
            <a:avLst/>
          </a:prstGeom>
        </p:spPr>
      </p:pic>
      <p:pic>
        <p:nvPicPr>
          <p:cNvPr id="9" name="그림 8">
            <a:extLst>
              <a:ext uri="{FF2B5EF4-FFF2-40B4-BE49-F238E27FC236}">
                <a16:creationId xmlns:a16="http://schemas.microsoft.com/office/drawing/2014/main" id="{FECC9F3B-C8B9-1410-1B50-6B472AB60FA4}"/>
              </a:ext>
            </a:extLst>
          </p:cNvPr>
          <p:cNvPicPr>
            <a:picLocks noChangeAspect="1"/>
          </p:cNvPicPr>
          <p:nvPr/>
        </p:nvPicPr>
        <p:blipFill>
          <a:blip r:embed="rId4"/>
          <a:stretch>
            <a:fillRect/>
          </a:stretch>
        </p:blipFill>
        <p:spPr>
          <a:xfrm>
            <a:off x="4572000" y="745210"/>
            <a:ext cx="4273714" cy="2250462"/>
          </a:xfrm>
          <a:prstGeom prst="rect">
            <a:avLst/>
          </a:prstGeom>
        </p:spPr>
      </p:pic>
      <p:pic>
        <p:nvPicPr>
          <p:cNvPr id="14" name="그림 13">
            <a:extLst>
              <a:ext uri="{FF2B5EF4-FFF2-40B4-BE49-F238E27FC236}">
                <a16:creationId xmlns:a16="http://schemas.microsoft.com/office/drawing/2014/main" id="{3D6EACFE-B3CF-A2B6-1672-D16DF3AC0444}"/>
              </a:ext>
            </a:extLst>
          </p:cNvPr>
          <p:cNvPicPr>
            <a:picLocks noChangeAspect="1"/>
          </p:cNvPicPr>
          <p:nvPr/>
        </p:nvPicPr>
        <p:blipFill>
          <a:blip r:embed="rId5"/>
          <a:stretch>
            <a:fillRect/>
          </a:stretch>
        </p:blipFill>
        <p:spPr>
          <a:xfrm>
            <a:off x="252000" y="3416424"/>
            <a:ext cx="4257484" cy="2380296"/>
          </a:xfrm>
          <a:prstGeom prst="rect">
            <a:avLst/>
          </a:prstGeom>
        </p:spPr>
      </p:pic>
      <p:pic>
        <p:nvPicPr>
          <p:cNvPr id="19" name="그림 18">
            <a:extLst>
              <a:ext uri="{FF2B5EF4-FFF2-40B4-BE49-F238E27FC236}">
                <a16:creationId xmlns:a16="http://schemas.microsoft.com/office/drawing/2014/main" id="{F8C4BCF7-88DB-9A02-F97B-A0784BBB0C0F}"/>
              </a:ext>
            </a:extLst>
          </p:cNvPr>
          <p:cNvPicPr>
            <a:picLocks noChangeAspect="1"/>
          </p:cNvPicPr>
          <p:nvPr/>
        </p:nvPicPr>
        <p:blipFill>
          <a:blip r:embed="rId6"/>
          <a:stretch>
            <a:fillRect/>
          </a:stretch>
        </p:blipFill>
        <p:spPr>
          <a:xfrm>
            <a:off x="4697941" y="3472867"/>
            <a:ext cx="4021832" cy="2267410"/>
          </a:xfrm>
          <a:prstGeom prst="rect">
            <a:avLst/>
          </a:prstGeom>
        </p:spPr>
      </p:pic>
      <p:sp>
        <p:nvSpPr>
          <p:cNvPr id="22" name="TextBox 21">
            <a:extLst>
              <a:ext uri="{FF2B5EF4-FFF2-40B4-BE49-F238E27FC236}">
                <a16:creationId xmlns:a16="http://schemas.microsoft.com/office/drawing/2014/main" id="{F25D1F05-15FD-4891-BD09-F02A0F756FDC}"/>
              </a:ext>
            </a:extLst>
          </p:cNvPr>
          <p:cNvSpPr txBox="1"/>
          <p:nvPr/>
        </p:nvSpPr>
        <p:spPr>
          <a:xfrm>
            <a:off x="2879784" y="6176337"/>
            <a:ext cx="6264216" cy="276999"/>
          </a:xfrm>
          <a:prstGeom prst="rect">
            <a:avLst/>
          </a:prstGeom>
          <a:noFill/>
        </p:spPr>
        <p:txBody>
          <a:bodyPr wrap="square">
            <a:spAutoFit/>
          </a:bodyPr>
          <a:lstStyle/>
          <a:p>
            <a:r>
              <a:rPr lang="en-US" altLang="ko-KR" sz="1200" b="0" i="0" dirty="0">
                <a:solidFill>
                  <a:srgbClr val="24292F"/>
                </a:solidFill>
                <a:effectLst/>
                <a:latin typeface="+mn-ea"/>
              </a:rPr>
              <a:t>Federated Learning </a:t>
            </a:r>
            <a:r>
              <a:rPr lang="en-US" altLang="ko-KR" sz="1200" b="0" i="0" dirty="0" err="1">
                <a:solidFill>
                  <a:srgbClr val="24292F"/>
                </a:solidFill>
                <a:effectLst/>
                <a:latin typeface="+mn-ea"/>
              </a:rPr>
              <a:t>Tutorial@NeurIPS</a:t>
            </a:r>
            <a:r>
              <a:rPr lang="en-US" altLang="ko-KR" sz="1200" b="0" i="0" dirty="0">
                <a:solidFill>
                  <a:srgbClr val="24292F"/>
                </a:solidFill>
                <a:effectLst/>
                <a:latin typeface="+mn-ea"/>
              </a:rPr>
              <a:t> 2020, </a:t>
            </a:r>
            <a:r>
              <a:rPr lang="en-US" altLang="ko-KR" sz="1200" b="0" i="0" u="none" strike="noStrike" dirty="0">
                <a:effectLst/>
                <a:latin typeface="+mn-ea"/>
                <a:hlinkClick r:id="rId7"/>
              </a:rPr>
              <a:t>https://sites.google.com/view/fl-tutorial/</a:t>
            </a:r>
            <a:endParaRPr lang="ko-KR" altLang="en-US" sz="1200" dirty="0">
              <a:latin typeface="+mn-ea"/>
            </a:endParaRPr>
          </a:p>
        </p:txBody>
      </p:sp>
    </p:spTree>
    <p:extLst>
      <p:ext uri="{BB962C8B-B14F-4D97-AF65-F5344CB8AC3E}">
        <p14:creationId xmlns:p14="http://schemas.microsoft.com/office/powerpoint/2010/main" val="3728645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내용 개체 틀 1"/>
          <p:cNvSpPr>
            <a:spLocks noGrp="1"/>
          </p:cNvSpPr>
          <p:nvPr>
            <p:ph idx="1"/>
          </p:nvPr>
        </p:nvSpPr>
        <p:spPr>
          <a:xfrm>
            <a:off x="252000" y="288010"/>
            <a:ext cx="8617926" cy="400047"/>
          </a:xfrm>
        </p:spPr>
        <p:txBody>
          <a:bodyPr/>
          <a:lstStyle/>
          <a:p>
            <a:r>
              <a:rPr lang="ko-KR" altLang="en-US" dirty="0"/>
              <a:t>연합학습 개요</a:t>
            </a:r>
          </a:p>
        </p:txBody>
      </p:sp>
      <p:sp>
        <p:nvSpPr>
          <p:cNvPr id="7"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2" name="TextBox 21">
            <a:extLst>
              <a:ext uri="{FF2B5EF4-FFF2-40B4-BE49-F238E27FC236}">
                <a16:creationId xmlns:a16="http://schemas.microsoft.com/office/drawing/2014/main" id="{F25D1F05-15FD-4891-BD09-F02A0F756FDC}"/>
              </a:ext>
            </a:extLst>
          </p:cNvPr>
          <p:cNvSpPr txBox="1"/>
          <p:nvPr/>
        </p:nvSpPr>
        <p:spPr>
          <a:xfrm>
            <a:off x="2879784" y="6176337"/>
            <a:ext cx="6264216" cy="276999"/>
          </a:xfrm>
          <a:prstGeom prst="rect">
            <a:avLst/>
          </a:prstGeom>
          <a:noFill/>
        </p:spPr>
        <p:txBody>
          <a:bodyPr wrap="square">
            <a:spAutoFit/>
          </a:bodyPr>
          <a:lstStyle/>
          <a:p>
            <a:r>
              <a:rPr lang="en-US" altLang="ko-KR" sz="1200" b="0" i="0" dirty="0">
                <a:solidFill>
                  <a:srgbClr val="24292F"/>
                </a:solidFill>
                <a:effectLst/>
                <a:latin typeface="+mn-ea"/>
              </a:rPr>
              <a:t>Federated Learning </a:t>
            </a:r>
            <a:r>
              <a:rPr lang="en-US" altLang="ko-KR" sz="1200" b="0" i="0" dirty="0" err="1">
                <a:solidFill>
                  <a:srgbClr val="24292F"/>
                </a:solidFill>
                <a:effectLst/>
                <a:latin typeface="+mn-ea"/>
              </a:rPr>
              <a:t>Tutorial@NeurIPS</a:t>
            </a:r>
            <a:r>
              <a:rPr lang="en-US" altLang="ko-KR" sz="1200" b="0" i="0" dirty="0">
                <a:solidFill>
                  <a:srgbClr val="24292F"/>
                </a:solidFill>
                <a:effectLst/>
                <a:latin typeface="+mn-ea"/>
              </a:rPr>
              <a:t> 2020, </a:t>
            </a:r>
            <a:r>
              <a:rPr lang="en-US" altLang="ko-KR" sz="1200" b="0" i="0" u="none" strike="noStrike" dirty="0">
                <a:effectLst/>
                <a:latin typeface="+mn-ea"/>
                <a:hlinkClick r:id="rId3"/>
              </a:rPr>
              <a:t>https://sites.google.com/view/fl-tutorial/</a:t>
            </a:r>
            <a:endParaRPr lang="ko-KR" altLang="en-US" sz="1200" dirty="0">
              <a:latin typeface="+mn-ea"/>
            </a:endParaRPr>
          </a:p>
        </p:txBody>
      </p:sp>
      <p:pic>
        <p:nvPicPr>
          <p:cNvPr id="3" name="그림 2">
            <a:extLst>
              <a:ext uri="{FF2B5EF4-FFF2-40B4-BE49-F238E27FC236}">
                <a16:creationId xmlns:a16="http://schemas.microsoft.com/office/drawing/2014/main" id="{4C033367-68AB-85EA-F4EB-7CCCE96664D7}"/>
              </a:ext>
            </a:extLst>
          </p:cNvPr>
          <p:cNvPicPr>
            <a:picLocks noChangeAspect="1"/>
          </p:cNvPicPr>
          <p:nvPr/>
        </p:nvPicPr>
        <p:blipFill>
          <a:blip r:embed="rId4"/>
          <a:stretch>
            <a:fillRect/>
          </a:stretch>
        </p:blipFill>
        <p:spPr>
          <a:xfrm>
            <a:off x="92196" y="866523"/>
            <a:ext cx="4438080" cy="2479281"/>
          </a:xfrm>
          <a:prstGeom prst="rect">
            <a:avLst/>
          </a:prstGeom>
        </p:spPr>
      </p:pic>
      <p:pic>
        <p:nvPicPr>
          <p:cNvPr id="6" name="그림 5">
            <a:extLst>
              <a:ext uri="{FF2B5EF4-FFF2-40B4-BE49-F238E27FC236}">
                <a16:creationId xmlns:a16="http://schemas.microsoft.com/office/drawing/2014/main" id="{AD6961EB-950C-D09C-8CBF-1370FCDCC5BE}"/>
              </a:ext>
            </a:extLst>
          </p:cNvPr>
          <p:cNvPicPr>
            <a:picLocks noChangeAspect="1"/>
          </p:cNvPicPr>
          <p:nvPr/>
        </p:nvPicPr>
        <p:blipFill>
          <a:blip r:embed="rId5"/>
          <a:stretch>
            <a:fillRect/>
          </a:stretch>
        </p:blipFill>
        <p:spPr>
          <a:xfrm>
            <a:off x="4725642" y="910991"/>
            <a:ext cx="4454870" cy="2440105"/>
          </a:xfrm>
          <a:prstGeom prst="rect">
            <a:avLst/>
          </a:prstGeom>
        </p:spPr>
      </p:pic>
      <p:pic>
        <p:nvPicPr>
          <p:cNvPr id="11" name="그림 10">
            <a:extLst>
              <a:ext uri="{FF2B5EF4-FFF2-40B4-BE49-F238E27FC236}">
                <a16:creationId xmlns:a16="http://schemas.microsoft.com/office/drawing/2014/main" id="{6D4A2DD3-44D7-EDFD-1881-F82844FBB05E}"/>
              </a:ext>
            </a:extLst>
          </p:cNvPr>
          <p:cNvPicPr>
            <a:picLocks noChangeAspect="1"/>
          </p:cNvPicPr>
          <p:nvPr/>
        </p:nvPicPr>
        <p:blipFill>
          <a:blip r:embed="rId6"/>
          <a:stretch>
            <a:fillRect/>
          </a:stretch>
        </p:blipFill>
        <p:spPr>
          <a:xfrm>
            <a:off x="105937" y="3512501"/>
            <a:ext cx="4466063" cy="2468087"/>
          </a:xfrm>
          <a:prstGeom prst="rect">
            <a:avLst/>
          </a:prstGeom>
        </p:spPr>
      </p:pic>
      <p:pic>
        <p:nvPicPr>
          <p:cNvPr id="13" name="그림 12">
            <a:extLst>
              <a:ext uri="{FF2B5EF4-FFF2-40B4-BE49-F238E27FC236}">
                <a16:creationId xmlns:a16="http://schemas.microsoft.com/office/drawing/2014/main" id="{BD44F714-E4F2-1D0A-FD44-B4EB70E6267D}"/>
              </a:ext>
            </a:extLst>
          </p:cNvPr>
          <p:cNvPicPr>
            <a:picLocks noChangeAspect="1"/>
          </p:cNvPicPr>
          <p:nvPr/>
        </p:nvPicPr>
        <p:blipFill>
          <a:blip r:embed="rId7"/>
          <a:stretch>
            <a:fillRect/>
          </a:stretch>
        </p:blipFill>
        <p:spPr>
          <a:xfrm>
            <a:off x="4749087" y="3509702"/>
            <a:ext cx="4348535" cy="2473684"/>
          </a:xfrm>
          <a:prstGeom prst="rect">
            <a:avLst/>
          </a:prstGeom>
        </p:spPr>
      </p:pic>
    </p:spTree>
    <p:extLst>
      <p:ext uri="{BB962C8B-B14F-4D97-AF65-F5344CB8AC3E}">
        <p14:creationId xmlns:p14="http://schemas.microsoft.com/office/powerpoint/2010/main" val="2237075457"/>
      </p:ext>
    </p:extLst>
  </p:cSld>
  <p:clrMapOvr>
    <a:masterClrMapping/>
  </p:clrMapOvr>
</p:sld>
</file>

<file path=ppt/theme/theme1.xml><?xml version="1.0" encoding="utf-8"?>
<a:theme xmlns:a="http://schemas.openxmlformats.org/drawingml/2006/main" name="Future Planning Group (V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Book Antiqua"/>
        <a:ea typeface="맑은 고딕"/>
        <a:cs typeface=""/>
      </a:majorFont>
      <a:minorFont>
        <a:latin typeface="맑은 고딕"/>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ln>
              <a:solidFill>
                <a:srgbClr val="0070C0">
                  <a:alpha val="20000"/>
                </a:srgbClr>
              </a:solidFill>
            </a:ln>
          </a:defRPr>
        </a:defPPr>
      </a:lstStyle>
    </a:txDef>
  </a:objectDefaults>
  <a:extraClrSchemeLst/>
</a:theme>
</file>

<file path=ppt/theme/theme2.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Future Planning Group (V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Book Antiqua"/>
        <a:ea typeface="맑은 고딕"/>
        <a:cs typeface=""/>
      </a:majorFont>
      <a:minorFont>
        <a:latin typeface="맑은 고딕"/>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ln>
              <a:solidFill>
                <a:srgbClr val="0070C0">
                  <a:alpha val="20000"/>
                </a:srgbClr>
              </a:solidFill>
            </a:ln>
          </a:defRPr>
        </a:defPPr>
      </a:lstStyle>
    </a:txDef>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44100</TotalTime>
  <Words>13197</Words>
  <Application>Microsoft Office PowerPoint</Application>
  <PresentationFormat>화면 슬라이드 쇼(4:3)</PresentationFormat>
  <Paragraphs>665</Paragraphs>
  <Slides>59</Slides>
  <Notes>55</Notes>
  <HiddenSlides>0</HiddenSlides>
  <MMClips>0</MMClips>
  <ScaleCrop>false</ScaleCrop>
  <HeadingPairs>
    <vt:vector size="6" baseType="variant">
      <vt:variant>
        <vt:lpstr>사용한 글꼴</vt:lpstr>
      </vt:variant>
      <vt:variant>
        <vt:i4>8</vt:i4>
      </vt:variant>
      <vt:variant>
        <vt:lpstr>테마</vt:lpstr>
      </vt:variant>
      <vt:variant>
        <vt:i4>3</vt:i4>
      </vt:variant>
      <vt:variant>
        <vt:lpstr>슬라이드 제목</vt:lpstr>
      </vt:variant>
      <vt:variant>
        <vt:i4>59</vt:i4>
      </vt:variant>
    </vt:vector>
  </HeadingPairs>
  <TitlesOfParts>
    <vt:vector size="70" baseType="lpstr">
      <vt:lpstr>Apple SD Gothic Neo</vt:lpstr>
      <vt:lpstr>HY울릉도M</vt:lpstr>
      <vt:lpstr>굴림</vt:lpstr>
      <vt:lpstr>맑은 고딕</vt:lpstr>
      <vt:lpstr>맑은 고딕</vt:lpstr>
      <vt:lpstr>Arial</vt:lpstr>
      <vt:lpstr>Book Antiqua</vt:lpstr>
      <vt:lpstr>Wingdings</vt:lpstr>
      <vt:lpstr>Future Planning Group (VD)</vt:lpstr>
      <vt:lpstr>디자인 사용자 지정</vt:lpstr>
      <vt:lpstr>1_Future Planning Group (VD)</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kklee</dc:creator>
  <cp:lastModifiedBy>A246</cp:lastModifiedBy>
  <cp:revision>1977</cp:revision>
  <cp:lastPrinted>2020-07-16T03:09:28Z</cp:lastPrinted>
  <dcterms:created xsi:type="dcterms:W3CDTF">2016-10-26T17:55:42Z</dcterms:created>
  <dcterms:modified xsi:type="dcterms:W3CDTF">2022-09-14T06:44:14Z</dcterms:modified>
</cp:coreProperties>
</file>